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686" r:id="rId5"/>
  </p:sldMasterIdLst>
  <p:handoutMasterIdLst>
    <p:handoutMasterId r:id="rId46"/>
  </p:handoutMasterIdLst>
  <p:sldIdLst>
    <p:sldId id="256" r:id="rId6"/>
    <p:sldId id="257" r:id="rId7"/>
    <p:sldId id="260" r:id="rId8"/>
    <p:sldId id="261" r:id="rId9"/>
    <p:sldId id="262" r:id="rId10"/>
    <p:sldId id="263" r:id="rId11"/>
    <p:sldId id="301" r:id="rId12"/>
    <p:sldId id="272" r:id="rId13"/>
    <p:sldId id="273" r:id="rId14"/>
    <p:sldId id="274" r:id="rId15"/>
    <p:sldId id="294" r:id="rId16"/>
    <p:sldId id="291" r:id="rId17"/>
    <p:sldId id="258" r:id="rId18"/>
    <p:sldId id="259" r:id="rId19"/>
    <p:sldId id="265" r:id="rId20"/>
    <p:sldId id="266" r:id="rId21"/>
    <p:sldId id="268" r:id="rId22"/>
    <p:sldId id="269" r:id="rId23"/>
    <p:sldId id="270" r:id="rId24"/>
    <p:sldId id="275" r:id="rId25"/>
    <p:sldId id="276" r:id="rId26"/>
    <p:sldId id="277" r:id="rId27"/>
    <p:sldId id="279" r:id="rId28"/>
    <p:sldId id="280" r:id="rId29"/>
    <p:sldId id="281" r:id="rId30"/>
    <p:sldId id="282" r:id="rId31"/>
    <p:sldId id="283" r:id="rId32"/>
    <p:sldId id="285" r:id="rId33"/>
    <p:sldId id="286" r:id="rId34"/>
    <p:sldId id="287" r:id="rId35"/>
    <p:sldId id="289" r:id="rId36"/>
    <p:sldId id="300" r:id="rId37"/>
    <p:sldId id="302" r:id="rId38"/>
    <p:sldId id="295" r:id="rId39"/>
    <p:sldId id="298" r:id="rId40"/>
    <p:sldId id="299" r:id="rId41"/>
    <p:sldId id="292" r:id="rId42"/>
    <p:sldId id="303" r:id="rId43"/>
    <p:sldId id="296" r:id="rId44"/>
    <p:sldId id="29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593A8-DE7B-5DE6-84A8-CD3E078AED36}" name="Louise Holland" initials="LH" userId="S::louise.holland14@england.nhs.uk::b8bdc569-fb87-4467-83dc-a4dae1a8d2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4D8"/>
    <a:srgbClr val="4F5069"/>
    <a:srgbClr val="005EB8"/>
    <a:srgbClr val="91D150"/>
    <a:srgbClr val="00A651"/>
    <a:srgbClr val="20E935"/>
    <a:srgbClr val="20A750"/>
    <a:srgbClr val="37819D"/>
    <a:srgbClr val="A20067"/>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63A31-4FDC-4F39-AC85-3828C586515B}" v="1" dt="2023-07-18T15:51:27.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3" autoAdjust="0"/>
    <p:restoredTop sz="94765"/>
  </p:normalViewPr>
  <p:slideViewPr>
    <p:cSldViewPr snapToGrid="0" snapToObjects="1">
      <p:cViewPr varScale="1">
        <p:scale>
          <a:sx n="62" d="100"/>
          <a:sy n="62" d="100"/>
        </p:scale>
        <p:origin x="70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Laverick" userId="a7add8ce-5daa-48b2-af21-85a2c281f172" providerId="ADAL" clId="{4BCA7E3C-CD2F-4CCF-9DA8-93F0642925FD}"/>
    <pc:docChg chg="custSel modSld">
      <pc:chgData name="Carl Laverick" userId="a7add8ce-5daa-48b2-af21-85a2c281f172" providerId="ADAL" clId="{4BCA7E3C-CD2F-4CCF-9DA8-93F0642925FD}" dt="2023-05-04T13:31:56.063" v="97" actId="1076"/>
      <pc:docMkLst>
        <pc:docMk/>
      </pc:docMkLst>
      <pc:sldChg chg="modSp mod">
        <pc:chgData name="Carl Laverick" userId="a7add8ce-5daa-48b2-af21-85a2c281f172" providerId="ADAL" clId="{4BCA7E3C-CD2F-4CCF-9DA8-93F0642925FD}" dt="2023-05-04T13:31:56.063" v="97" actId="1076"/>
        <pc:sldMkLst>
          <pc:docMk/>
          <pc:sldMk cId="2183884210" sldId="296"/>
        </pc:sldMkLst>
        <pc:spChg chg="mod">
          <ac:chgData name="Carl Laverick" userId="a7add8ce-5daa-48b2-af21-85a2c281f172" providerId="ADAL" clId="{4BCA7E3C-CD2F-4CCF-9DA8-93F0642925FD}" dt="2023-05-04T13:31:48.395" v="96" actId="14100"/>
          <ac:spMkLst>
            <pc:docMk/>
            <pc:sldMk cId="2183884210" sldId="296"/>
            <ac:spMk id="2" creationId="{D493E31F-0975-588D-9A68-9762E538DF69}"/>
          </ac:spMkLst>
        </pc:spChg>
        <pc:spChg chg="mod">
          <ac:chgData name="Carl Laverick" userId="a7add8ce-5daa-48b2-af21-85a2c281f172" providerId="ADAL" clId="{4BCA7E3C-CD2F-4CCF-9DA8-93F0642925FD}" dt="2023-05-04T13:31:56.063" v="97" actId="1076"/>
          <ac:spMkLst>
            <pc:docMk/>
            <pc:sldMk cId="2183884210" sldId="296"/>
            <ac:spMk id="3" creationId="{2C2C7D9E-668C-1D66-5702-B917978D34EC}"/>
          </ac:spMkLst>
        </pc:spChg>
      </pc:sldChg>
      <pc:sldChg chg="modSp mod">
        <pc:chgData name="Carl Laverick" userId="a7add8ce-5daa-48b2-af21-85a2c281f172" providerId="ADAL" clId="{4BCA7E3C-CD2F-4CCF-9DA8-93F0642925FD}" dt="2023-05-03T14:06:24.531" v="7" actId="20577"/>
        <pc:sldMkLst>
          <pc:docMk/>
          <pc:sldMk cId="2459005573" sldId="298"/>
        </pc:sldMkLst>
        <pc:spChg chg="mod">
          <ac:chgData name="Carl Laverick" userId="a7add8ce-5daa-48b2-af21-85a2c281f172" providerId="ADAL" clId="{4BCA7E3C-CD2F-4CCF-9DA8-93F0642925FD}" dt="2023-05-03T14:06:24.531" v="7" actId="20577"/>
          <ac:spMkLst>
            <pc:docMk/>
            <pc:sldMk cId="2459005573" sldId="298"/>
            <ac:spMk id="5" creationId="{7C03D5E0-773E-C703-5CE5-87FD1068F30B}"/>
          </ac:spMkLst>
        </pc:spChg>
      </pc:sldChg>
      <pc:sldChg chg="modSp mod">
        <pc:chgData name="Carl Laverick" userId="a7add8ce-5daa-48b2-af21-85a2c281f172" providerId="ADAL" clId="{4BCA7E3C-CD2F-4CCF-9DA8-93F0642925FD}" dt="2023-05-03T14:05:05.648" v="6" actId="20577"/>
        <pc:sldMkLst>
          <pc:docMk/>
          <pc:sldMk cId="4189089532" sldId="299"/>
        </pc:sldMkLst>
        <pc:spChg chg="mod">
          <ac:chgData name="Carl Laverick" userId="a7add8ce-5daa-48b2-af21-85a2c281f172" providerId="ADAL" clId="{4BCA7E3C-CD2F-4CCF-9DA8-93F0642925FD}" dt="2023-05-03T14:05:05.648" v="6" actId="20577"/>
          <ac:spMkLst>
            <pc:docMk/>
            <pc:sldMk cId="4189089532" sldId="299"/>
            <ac:spMk id="3" creationId="{D2266ACE-6E0F-2C37-0575-C02411D75A82}"/>
          </ac:spMkLst>
        </pc:spChg>
      </pc:sldChg>
    </pc:docChg>
  </pc:docChgLst>
  <pc:docChgLst>
    <pc:chgData name="Carl Laverick" userId="a7add8ce-5daa-48b2-af21-85a2c281f172" providerId="ADAL" clId="{25B63A31-4FDC-4F39-AC85-3828C586515B}"/>
    <pc:docChg chg="custSel modSld">
      <pc:chgData name="Carl Laverick" userId="a7add8ce-5daa-48b2-af21-85a2c281f172" providerId="ADAL" clId="{25B63A31-4FDC-4F39-AC85-3828C586515B}" dt="2023-07-18T15:51:32.087" v="93" actId="14100"/>
      <pc:docMkLst>
        <pc:docMk/>
      </pc:docMkLst>
      <pc:sldChg chg="modSp mod">
        <pc:chgData name="Carl Laverick" userId="a7add8ce-5daa-48b2-af21-85a2c281f172" providerId="ADAL" clId="{25B63A31-4FDC-4F39-AC85-3828C586515B}" dt="2023-07-18T15:51:32.087" v="93" actId="14100"/>
        <pc:sldMkLst>
          <pc:docMk/>
          <pc:sldMk cId="3899037928" sldId="303"/>
        </pc:sldMkLst>
        <pc:spChg chg="mod">
          <ac:chgData name="Carl Laverick" userId="a7add8ce-5daa-48b2-af21-85a2c281f172" providerId="ADAL" clId="{25B63A31-4FDC-4F39-AC85-3828C586515B}" dt="2023-07-18T15:51:32.087" v="93" actId="14100"/>
          <ac:spMkLst>
            <pc:docMk/>
            <pc:sldMk cId="3899037928" sldId="303"/>
            <ac:spMk id="4" creationId="{67802D6C-6F38-CE58-5767-B8A01F55819B}"/>
          </ac:spMkLst>
        </pc:spChg>
      </pc:sldChg>
    </pc:docChg>
  </pc:docChgLst>
  <pc:docChgLst>
    <pc:chgData name="Carl Laverick" userId="a7add8ce-5daa-48b2-af21-85a2c281f172" providerId="ADAL" clId="{0654E06D-0F42-4F91-BC9D-C861DFCD3FB2}"/>
    <pc:docChg chg="custSel addSld delSld modSld">
      <pc:chgData name="Carl Laverick" userId="a7add8ce-5daa-48b2-af21-85a2c281f172" providerId="ADAL" clId="{0654E06D-0F42-4F91-BC9D-C861DFCD3FB2}" dt="2023-04-24T15:08:59.995" v="509" actId="1440"/>
      <pc:docMkLst>
        <pc:docMk/>
      </pc:docMkLst>
      <pc:sldChg chg="modSp mod">
        <pc:chgData name="Carl Laverick" userId="a7add8ce-5daa-48b2-af21-85a2c281f172" providerId="ADAL" clId="{0654E06D-0F42-4F91-BC9D-C861DFCD3FB2}" dt="2023-04-24T14:20:28.711" v="317" actId="20577"/>
        <pc:sldMkLst>
          <pc:docMk/>
          <pc:sldMk cId="1222238069" sldId="257"/>
        </pc:sldMkLst>
        <pc:spChg chg="mod">
          <ac:chgData name="Carl Laverick" userId="a7add8ce-5daa-48b2-af21-85a2c281f172" providerId="ADAL" clId="{0654E06D-0F42-4F91-BC9D-C861DFCD3FB2}" dt="2023-04-24T14:20:28.711" v="317" actId="20577"/>
          <ac:spMkLst>
            <pc:docMk/>
            <pc:sldMk cId="1222238069" sldId="257"/>
            <ac:spMk id="2" creationId="{751768B9-6423-1BB2-45B7-DEA2B14CFB6F}"/>
          </ac:spMkLst>
        </pc:spChg>
      </pc:sldChg>
      <pc:sldChg chg="modSp mod">
        <pc:chgData name="Carl Laverick" userId="a7add8ce-5daa-48b2-af21-85a2c281f172" providerId="ADAL" clId="{0654E06D-0F42-4F91-BC9D-C861DFCD3FB2}" dt="2023-04-24T14:42:10.700" v="371" actId="20577"/>
        <pc:sldMkLst>
          <pc:docMk/>
          <pc:sldMk cId="4138869559" sldId="259"/>
        </pc:sldMkLst>
        <pc:spChg chg="mod">
          <ac:chgData name="Carl Laverick" userId="a7add8ce-5daa-48b2-af21-85a2c281f172" providerId="ADAL" clId="{0654E06D-0F42-4F91-BC9D-C861DFCD3FB2}" dt="2023-04-24T14:42:10.700" v="371" actId="20577"/>
          <ac:spMkLst>
            <pc:docMk/>
            <pc:sldMk cId="4138869559" sldId="259"/>
            <ac:spMk id="2" creationId="{751768B9-6423-1BB2-45B7-DEA2B14CFB6F}"/>
          </ac:spMkLst>
        </pc:spChg>
      </pc:sldChg>
      <pc:sldChg chg="modSp mod">
        <pc:chgData name="Carl Laverick" userId="a7add8ce-5daa-48b2-af21-85a2c281f172" providerId="ADAL" clId="{0654E06D-0F42-4F91-BC9D-C861DFCD3FB2}" dt="2023-04-24T12:54:43.612" v="132" actId="20577"/>
        <pc:sldMkLst>
          <pc:docMk/>
          <pc:sldMk cId="2712846192" sldId="265"/>
        </pc:sldMkLst>
        <pc:spChg chg="mod">
          <ac:chgData name="Carl Laverick" userId="a7add8ce-5daa-48b2-af21-85a2c281f172" providerId="ADAL" clId="{0654E06D-0F42-4F91-BC9D-C861DFCD3FB2}" dt="2023-04-24T12:54:43.612" v="132" actId="20577"/>
          <ac:spMkLst>
            <pc:docMk/>
            <pc:sldMk cId="2712846192" sldId="265"/>
            <ac:spMk id="4" creationId="{6E2B08B5-60AA-E19E-1BC3-C2D79FE2E3E1}"/>
          </ac:spMkLst>
        </pc:spChg>
      </pc:sldChg>
      <pc:sldChg chg="delSp modSp mod">
        <pc:chgData name="Carl Laverick" userId="a7add8ce-5daa-48b2-af21-85a2c281f172" providerId="ADAL" clId="{0654E06D-0F42-4F91-BC9D-C861DFCD3FB2}" dt="2023-04-24T12:57:04.102" v="141" actId="207"/>
        <pc:sldMkLst>
          <pc:docMk/>
          <pc:sldMk cId="1278946901" sldId="266"/>
        </pc:sldMkLst>
        <pc:spChg chg="mod">
          <ac:chgData name="Carl Laverick" userId="a7add8ce-5daa-48b2-af21-85a2c281f172" providerId="ADAL" clId="{0654E06D-0F42-4F91-BC9D-C861DFCD3FB2}" dt="2023-04-24T12:57:04.102" v="141" actId="207"/>
          <ac:spMkLst>
            <pc:docMk/>
            <pc:sldMk cId="1278946901" sldId="266"/>
            <ac:spMk id="4" creationId="{E23A3F94-3AF5-6526-10A4-29652960D64E}"/>
          </ac:spMkLst>
        </pc:spChg>
        <pc:spChg chg="del mod">
          <ac:chgData name="Carl Laverick" userId="a7add8ce-5daa-48b2-af21-85a2c281f172" providerId="ADAL" clId="{0654E06D-0F42-4F91-BC9D-C861DFCD3FB2}" dt="2023-04-24T12:55:55.356" v="135" actId="478"/>
          <ac:spMkLst>
            <pc:docMk/>
            <pc:sldMk cId="1278946901" sldId="266"/>
            <ac:spMk id="16" creationId="{9769EBDC-D124-3BD8-BB2D-FE55F9096FEF}"/>
          </ac:spMkLst>
        </pc:spChg>
      </pc:sldChg>
      <pc:sldChg chg="modSp mod">
        <pc:chgData name="Carl Laverick" userId="a7add8ce-5daa-48b2-af21-85a2c281f172" providerId="ADAL" clId="{0654E06D-0F42-4F91-BC9D-C861DFCD3FB2}" dt="2023-04-24T14:45:11.359" v="447" actId="113"/>
        <pc:sldMkLst>
          <pc:docMk/>
          <pc:sldMk cId="4215502893" sldId="267"/>
        </pc:sldMkLst>
        <pc:spChg chg="mod">
          <ac:chgData name="Carl Laverick" userId="a7add8ce-5daa-48b2-af21-85a2c281f172" providerId="ADAL" clId="{0654E06D-0F42-4F91-BC9D-C861DFCD3FB2}" dt="2023-04-24T14:45:11.359" v="447" actId="113"/>
          <ac:spMkLst>
            <pc:docMk/>
            <pc:sldMk cId="4215502893" sldId="267"/>
            <ac:spMk id="4" creationId="{E23A3F94-3AF5-6526-10A4-29652960D64E}"/>
          </ac:spMkLst>
        </pc:spChg>
        <pc:spChg chg="mod">
          <ac:chgData name="Carl Laverick" userId="a7add8ce-5daa-48b2-af21-85a2c281f172" providerId="ADAL" clId="{0654E06D-0F42-4F91-BC9D-C861DFCD3FB2}" dt="2023-04-24T13:12:34.650" v="181" actId="1076"/>
          <ac:spMkLst>
            <pc:docMk/>
            <pc:sldMk cId="4215502893" sldId="267"/>
            <ac:spMk id="16" creationId="{9769EBDC-D124-3BD8-BB2D-FE55F9096FEF}"/>
          </ac:spMkLst>
        </pc:spChg>
      </pc:sldChg>
      <pc:sldChg chg="addSp delSp modSp mod">
        <pc:chgData name="Carl Laverick" userId="a7add8ce-5daa-48b2-af21-85a2c281f172" providerId="ADAL" clId="{0654E06D-0F42-4F91-BC9D-C861DFCD3FB2}" dt="2023-04-24T15:08:59.995" v="509" actId="1440"/>
        <pc:sldMkLst>
          <pc:docMk/>
          <pc:sldMk cId="172402676" sldId="270"/>
        </pc:sldMkLst>
        <pc:spChg chg="mod">
          <ac:chgData name="Carl Laverick" userId="a7add8ce-5daa-48b2-af21-85a2c281f172" providerId="ADAL" clId="{0654E06D-0F42-4F91-BC9D-C861DFCD3FB2}" dt="2023-04-24T15:05:48.052" v="500" actId="20577"/>
          <ac:spMkLst>
            <pc:docMk/>
            <pc:sldMk cId="172402676" sldId="270"/>
            <ac:spMk id="5" creationId="{72C980C6-93F5-9F79-26D0-30AEA10C9882}"/>
          </ac:spMkLst>
        </pc:spChg>
        <pc:picChg chg="del">
          <ac:chgData name="Carl Laverick" userId="a7add8ce-5daa-48b2-af21-85a2c281f172" providerId="ADAL" clId="{0654E06D-0F42-4F91-BC9D-C861DFCD3FB2}" dt="2023-04-24T13:18:55.989" v="224" actId="478"/>
          <ac:picMkLst>
            <pc:docMk/>
            <pc:sldMk cId="172402676" sldId="270"/>
            <ac:picMk id="3" creationId="{EBB4B7B4-635D-C77B-0967-2DE21BCB5CE7}"/>
          </ac:picMkLst>
        </pc:picChg>
        <pc:picChg chg="add del mod">
          <ac:chgData name="Carl Laverick" userId="a7add8ce-5daa-48b2-af21-85a2c281f172" providerId="ADAL" clId="{0654E06D-0F42-4F91-BC9D-C861DFCD3FB2}" dt="2023-04-24T15:07:36.482" v="501" actId="478"/>
          <ac:picMkLst>
            <pc:docMk/>
            <pc:sldMk cId="172402676" sldId="270"/>
            <ac:picMk id="4" creationId="{E193AF1A-CED5-3466-C9A0-287E3E6DBFF8}"/>
          </ac:picMkLst>
        </pc:picChg>
        <pc:picChg chg="add del mod">
          <ac:chgData name="Carl Laverick" userId="a7add8ce-5daa-48b2-af21-85a2c281f172" providerId="ADAL" clId="{0654E06D-0F42-4F91-BC9D-C861DFCD3FB2}" dt="2023-04-24T15:08:04.377" v="505" actId="478"/>
          <ac:picMkLst>
            <pc:docMk/>
            <pc:sldMk cId="172402676" sldId="270"/>
            <ac:picMk id="7" creationId="{3F3A80E9-1660-EE37-94FD-06F59567C4DA}"/>
          </ac:picMkLst>
        </pc:picChg>
        <pc:picChg chg="add mod">
          <ac:chgData name="Carl Laverick" userId="a7add8ce-5daa-48b2-af21-85a2c281f172" providerId="ADAL" clId="{0654E06D-0F42-4F91-BC9D-C861DFCD3FB2}" dt="2023-04-24T15:08:59.995" v="509" actId="1440"/>
          <ac:picMkLst>
            <pc:docMk/>
            <pc:sldMk cId="172402676" sldId="270"/>
            <ac:picMk id="9" creationId="{2D744C90-0E1C-A8A0-F7BF-54D851429DA5}"/>
          </ac:picMkLst>
        </pc:picChg>
      </pc:sldChg>
      <pc:sldChg chg="modSp mod">
        <pc:chgData name="Carl Laverick" userId="a7add8ce-5daa-48b2-af21-85a2c281f172" providerId="ADAL" clId="{0654E06D-0F42-4F91-BC9D-C861DFCD3FB2}" dt="2023-04-24T14:23:36.269" v="352" actId="20577"/>
        <pc:sldMkLst>
          <pc:docMk/>
          <pc:sldMk cId="472879376" sldId="272"/>
        </pc:sldMkLst>
        <pc:spChg chg="mod">
          <ac:chgData name="Carl Laverick" userId="a7add8ce-5daa-48b2-af21-85a2c281f172" providerId="ADAL" clId="{0654E06D-0F42-4F91-BC9D-C861DFCD3FB2}" dt="2023-04-24T14:23:36.269" v="352" actId="20577"/>
          <ac:spMkLst>
            <pc:docMk/>
            <pc:sldMk cId="472879376" sldId="272"/>
            <ac:spMk id="4" creationId="{E23A3F94-3AF5-6526-10A4-29652960D64E}"/>
          </ac:spMkLst>
        </pc:spChg>
        <pc:spChg chg="mod">
          <ac:chgData name="Carl Laverick" userId="a7add8ce-5daa-48b2-af21-85a2c281f172" providerId="ADAL" clId="{0654E06D-0F42-4F91-BC9D-C861DFCD3FB2}" dt="2023-04-24T12:49:28.800" v="24" actId="20577"/>
          <ac:spMkLst>
            <pc:docMk/>
            <pc:sldMk cId="472879376" sldId="272"/>
            <ac:spMk id="16" creationId="{9769EBDC-D124-3BD8-BB2D-FE55F9096FEF}"/>
          </ac:spMkLst>
        </pc:spChg>
      </pc:sldChg>
      <pc:sldChg chg="modSp mod">
        <pc:chgData name="Carl Laverick" userId="a7add8ce-5daa-48b2-af21-85a2c281f172" providerId="ADAL" clId="{0654E06D-0F42-4F91-BC9D-C861DFCD3FB2}" dt="2023-04-24T14:27:28.872" v="360" actId="20577"/>
        <pc:sldMkLst>
          <pc:docMk/>
          <pc:sldMk cId="4275032073" sldId="273"/>
        </pc:sldMkLst>
        <pc:spChg chg="mod">
          <ac:chgData name="Carl Laverick" userId="a7add8ce-5daa-48b2-af21-85a2c281f172" providerId="ADAL" clId="{0654E06D-0F42-4F91-BC9D-C861DFCD3FB2}" dt="2023-04-24T14:27:28.872" v="360" actId="20577"/>
          <ac:spMkLst>
            <pc:docMk/>
            <pc:sldMk cId="4275032073" sldId="273"/>
            <ac:spMk id="4" creationId="{E23A3F94-3AF5-6526-10A4-29652960D64E}"/>
          </ac:spMkLst>
        </pc:spChg>
      </pc:sldChg>
      <pc:sldChg chg="modSp mod">
        <pc:chgData name="Carl Laverick" userId="a7add8ce-5daa-48b2-af21-85a2c281f172" providerId="ADAL" clId="{0654E06D-0F42-4F91-BC9D-C861DFCD3FB2}" dt="2023-04-24T12:52:20.973" v="114" actId="20577"/>
        <pc:sldMkLst>
          <pc:docMk/>
          <pc:sldMk cId="3379431932" sldId="274"/>
        </pc:sldMkLst>
        <pc:spChg chg="mod">
          <ac:chgData name="Carl Laverick" userId="a7add8ce-5daa-48b2-af21-85a2c281f172" providerId="ADAL" clId="{0654E06D-0F42-4F91-BC9D-C861DFCD3FB2}" dt="2023-04-24T12:52:20.973" v="114" actId="20577"/>
          <ac:spMkLst>
            <pc:docMk/>
            <pc:sldMk cId="3379431932" sldId="274"/>
            <ac:spMk id="4" creationId="{E23A3F94-3AF5-6526-10A4-29652960D64E}"/>
          </ac:spMkLst>
        </pc:spChg>
        <pc:spChg chg="mod">
          <ac:chgData name="Carl Laverick" userId="a7add8ce-5daa-48b2-af21-85a2c281f172" providerId="ADAL" clId="{0654E06D-0F42-4F91-BC9D-C861DFCD3FB2}" dt="2023-04-24T12:51:17.884" v="43" actId="20577"/>
          <ac:spMkLst>
            <pc:docMk/>
            <pc:sldMk cId="3379431932" sldId="274"/>
            <ac:spMk id="6" creationId="{9C2C7C81-A45D-F15E-E34C-D03010AC69D3}"/>
          </ac:spMkLst>
        </pc:spChg>
      </pc:sldChg>
      <pc:sldChg chg="modSp mod">
        <pc:chgData name="Carl Laverick" userId="a7add8ce-5daa-48b2-af21-85a2c281f172" providerId="ADAL" clId="{0654E06D-0F42-4F91-BC9D-C861DFCD3FB2}" dt="2023-04-24T13:59:51.647" v="238" actId="20577"/>
        <pc:sldMkLst>
          <pc:docMk/>
          <pc:sldMk cId="1025067009" sldId="276"/>
        </pc:sldMkLst>
        <pc:spChg chg="mod">
          <ac:chgData name="Carl Laverick" userId="a7add8ce-5daa-48b2-af21-85a2c281f172" providerId="ADAL" clId="{0654E06D-0F42-4F91-BC9D-C861DFCD3FB2}" dt="2023-04-24T13:59:51.647" v="238" actId="20577"/>
          <ac:spMkLst>
            <pc:docMk/>
            <pc:sldMk cId="1025067009" sldId="276"/>
            <ac:spMk id="4" creationId="{E23A3F94-3AF5-6526-10A4-29652960D64E}"/>
          </ac:spMkLst>
        </pc:spChg>
      </pc:sldChg>
      <pc:sldChg chg="modSp mod">
        <pc:chgData name="Carl Laverick" userId="a7add8ce-5daa-48b2-af21-85a2c281f172" providerId="ADAL" clId="{0654E06D-0F42-4F91-BC9D-C861DFCD3FB2}" dt="2023-04-24T14:00:50.536" v="253" actId="20577"/>
        <pc:sldMkLst>
          <pc:docMk/>
          <pc:sldMk cId="1247245308" sldId="285"/>
        </pc:sldMkLst>
        <pc:spChg chg="mod">
          <ac:chgData name="Carl Laverick" userId="a7add8ce-5daa-48b2-af21-85a2c281f172" providerId="ADAL" clId="{0654E06D-0F42-4F91-BC9D-C861DFCD3FB2}" dt="2023-04-24T14:00:50.536" v="253" actId="20577"/>
          <ac:spMkLst>
            <pc:docMk/>
            <pc:sldMk cId="1247245308" sldId="285"/>
            <ac:spMk id="2" creationId="{4D13E48B-CA9B-6D6B-445F-E0067B3DE163}"/>
          </ac:spMkLst>
        </pc:spChg>
      </pc:sldChg>
      <pc:sldChg chg="del">
        <pc:chgData name="Carl Laverick" userId="a7add8ce-5daa-48b2-af21-85a2c281f172" providerId="ADAL" clId="{0654E06D-0F42-4F91-BC9D-C861DFCD3FB2}" dt="2023-04-24T14:04:22.918" v="254" actId="2696"/>
        <pc:sldMkLst>
          <pc:docMk/>
          <pc:sldMk cId="762720053" sldId="288"/>
        </pc:sldMkLst>
      </pc:sldChg>
      <pc:sldChg chg="modSp mod">
        <pc:chgData name="Carl Laverick" userId="a7add8ce-5daa-48b2-af21-85a2c281f172" providerId="ADAL" clId="{0654E06D-0F42-4F91-BC9D-C861DFCD3FB2}" dt="2023-04-24T14:06:59.857" v="283" actId="20577"/>
        <pc:sldMkLst>
          <pc:docMk/>
          <pc:sldMk cId="2599229239" sldId="290"/>
        </pc:sldMkLst>
        <pc:spChg chg="mod">
          <ac:chgData name="Carl Laverick" userId="a7add8ce-5daa-48b2-af21-85a2c281f172" providerId="ADAL" clId="{0654E06D-0F42-4F91-BC9D-C861DFCD3FB2}" dt="2023-04-24T14:06:59.857" v="283" actId="20577"/>
          <ac:spMkLst>
            <pc:docMk/>
            <pc:sldMk cId="2599229239" sldId="290"/>
            <ac:spMk id="6" creationId="{7356E19E-293F-E5BF-9598-3126087FD33A}"/>
          </ac:spMkLst>
        </pc:spChg>
      </pc:sldChg>
      <pc:sldChg chg="modSp mod">
        <pc:chgData name="Carl Laverick" userId="a7add8ce-5daa-48b2-af21-85a2c281f172" providerId="ADAL" clId="{0654E06D-0F42-4F91-BC9D-C861DFCD3FB2}" dt="2023-04-24T14:28:38.127" v="368" actId="20577"/>
        <pc:sldMkLst>
          <pc:docMk/>
          <pc:sldMk cId="2033541018" sldId="291"/>
        </pc:sldMkLst>
        <pc:spChg chg="mod">
          <ac:chgData name="Carl Laverick" userId="a7add8ce-5daa-48b2-af21-85a2c281f172" providerId="ADAL" clId="{0654E06D-0F42-4F91-BC9D-C861DFCD3FB2}" dt="2023-04-24T14:28:38.127" v="368" actId="20577"/>
          <ac:spMkLst>
            <pc:docMk/>
            <pc:sldMk cId="2033541018" sldId="291"/>
            <ac:spMk id="4" creationId="{E23A3F94-3AF5-6526-10A4-29652960D64E}"/>
          </ac:spMkLst>
        </pc:spChg>
      </pc:sldChg>
      <pc:sldChg chg="modSp mod">
        <pc:chgData name="Carl Laverick" userId="a7add8ce-5daa-48b2-af21-85a2c281f172" providerId="ADAL" clId="{0654E06D-0F42-4F91-BC9D-C861DFCD3FB2}" dt="2023-04-24T14:59:17.025" v="475" actId="20577"/>
        <pc:sldMkLst>
          <pc:docMk/>
          <pc:sldMk cId="2893951223" sldId="294"/>
        </pc:sldMkLst>
        <pc:spChg chg="mod">
          <ac:chgData name="Carl Laverick" userId="a7add8ce-5daa-48b2-af21-85a2c281f172" providerId="ADAL" clId="{0654E06D-0F42-4F91-BC9D-C861DFCD3FB2}" dt="2023-04-24T14:59:17.025" v="475" actId="20577"/>
          <ac:spMkLst>
            <pc:docMk/>
            <pc:sldMk cId="2893951223" sldId="294"/>
            <ac:spMk id="4" creationId="{EE71CEF1-4DCF-7577-ADD9-39C24C187067}"/>
          </ac:spMkLst>
        </pc:spChg>
      </pc:sldChg>
      <pc:sldChg chg="addSp modSp mod">
        <pc:chgData name="Carl Laverick" userId="a7add8ce-5daa-48b2-af21-85a2c281f172" providerId="ADAL" clId="{0654E06D-0F42-4F91-BC9D-C861DFCD3FB2}" dt="2023-04-24T14:48:45.273" v="456" actId="20577"/>
        <pc:sldMkLst>
          <pc:docMk/>
          <pc:sldMk cId="2459005573" sldId="298"/>
        </pc:sldMkLst>
        <pc:spChg chg="mod">
          <ac:chgData name="Carl Laverick" userId="a7add8ce-5daa-48b2-af21-85a2c281f172" providerId="ADAL" clId="{0654E06D-0F42-4F91-BC9D-C861DFCD3FB2}" dt="2023-04-24T14:15:20.713" v="311" actId="1076"/>
          <ac:spMkLst>
            <pc:docMk/>
            <pc:sldMk cId="2459005573" sldId="298"/>
            <ac:spMk id="2" creationId="{176BA1C7-D679-708A-0CBE-363B8D7CCEFC}"/>
          </ac:spMkLst>
        </pc:spChg>
        <pc:spChg chg="mod">
          <ac:chgData name="Carl Laverick" userId="a7add8ce-5daa-48b2-af21-85a2c281f172" providerId="ADAL" clId="{0654E06D-0F42-4F91-BC9D-C861DFCD3FB2}" dt="2023-04-24T14:12:17.070" v="293" actId="1076"/>
          <ac:spMkLst>
            <pc:docMk/>
            <pc:sldMk cId="2459005573" sldId="298"/>
            <ac:spMk id="3" creationId="{A3B85E00-87F1-C42D-1F7D-5F90A6F86295}"/>
          </ac:spMkLst>
        </pc:spChg>
        <pc:spChg chg="mod">
          <ac:chgData name="Carl Laverick" userId="a7add8ce-5daa-48b2-af21-85a2c281f172" providerId="ADAL" clId="{0654E06D-0F42-4F91-BC9D-C861DFCD3FB2}" dt="2023-04-24T14:15:28.410" v="314" actId="1076"/>
          <ac:spMkLst>
            <pc:docMk/>
            <pc:sldMk cId="2459005573" sldId="298"/>
            <ac:spMk id="4" creationId="{3ABC21BE-B36D-3306-3EFA-38F0EE15AF44}"/>
          </ac:spMkLst>
        </pc:spChg>
        <pc:spChg chg="add mod">
          <ac:chgData name="Carl Laverick" userId="a7add8ce-5daa-48b2-af21-85a2c281f172" providerId="ADAL" clId="{0654E06D-0F42-4F91-BC9D-C861DFCD3FB2}" dt="2023-04-24T14:48:45.273" v="456" actId="20577"/>
          <ac:spMkLst>
            <pc:docMk/>
            <pc:sldMk cId="2459005573" sldId="298"/>
            <ac:spMk id="5" creationId="{7C03D5E0-773E-C703-5CE5-87FD1068F30B}"/>
          </ac:spMkLst>
        </pc:spChg>
      </pc:sldChg>
      <pc:sldChg chg="modSp mod">
        <pc:chgData name="Carl Laverick" userId="a7add8ce-5daa-48b2-af21-85a2c281f172" providerId="ADAL" clId="{0654E06D-0F42-4F91-BC9D-C861DFCD3FB2}" dt="2023-04-24T14:49:16.742" v="463" actId="20577"/>
        <pc:sldMkLst>
          <pc:docMk/>
          <pc:sldMk cId="4189089532" sldId="299"/>
        </pc:sldMkLst>
        <pc:spChg chg="mod">
          <ac:chgData name="Carl Laverick" userId="a7add8ce-5daa-48b2-af21-85a2c281f172" providerId="ADAL" clId="{0654E06D-0F42-4F91-BC9D-C861DFCD3FB2}" dt="2023-04-24T14:49:16.742" v="463" actId="20577"/>
          <ac:spMkLst>
            <pc:docMk/>
            <pc:sldMk cId="4189089532" sldId="299"/>
            <ac:spMk id="3" creationId="{D2266ACE-6E0F-2C37-0575-C02411D75A82}"/>
          </ac:spMkLst>
        </pc:spChg>
      </pc:sldChg>
      <pc:sldChg chg="delSp modSp new mod">
        <pc:chgData name="Carl Laverick" userId="a7add8ce-5daa-48b2-af21-85a2c281f172" providerId="ADAL" clId="{0654E06D-0F42-4F91-BC9D-C861DFCD3FB2}" dt="2023-04-24T12:47:23.326" v="19" actId="113"/>
        <pc:sldMkLst>
          <pc:docMk/>
          <pc:sldMk cId="2932515024" sldId="301"/>
        </pc:sldMkLst>
        <pc:spChg chg="del mod">
          <ac:chgData name="Carl Laverick" userId="a7add8ce-5daa-48b2-af21-85a2c281f172" providerId="ADAL" clId="{0654E06D-0F42-4F91-BC9D-C861DFCD3FB2}" dt="2023-04-24T12:45:36.785" v="4" actId="478"/>
          <ac:spMkLst>
            <pc:docMk/>
            <pc:sldMk cId="2932515024" sldId="301"/>
            <ac:spMk id="2" creationId="{CE2EDFEB-6159-0FE6-1F99-8DE3FB675445}"/>
          </ac:spMkLst>
        </pc:spChg>
        <pc:spChg chg="del">
          <ac:chgData name="Carl Laverick" userId="a7add8ce-5daa-48b2-af21-85a2c281f172" providerId="ADAL" clId="{0654E06D-0F42-4F91-BC9D-C861DFCD3FB2}" dt="2023-04-24T12:45:26.078" v="1" actId="478"/>
          <ac:spMkLst>
            <pc:docMk/>
            <pc:sldMk cId="2932515024" sldId="301"/>
            <ac:spMk id="3" creationId="{14139DE9-B22B-E5C1-1CE6-BFC6913299B2}"/>
          </ac:spMkLst>
        </pc:spChg>
        <pc:spChg chg="mod">
          <ac:chgData name="Carl Laverick" userId="a7add8ce-5daa-48b2-af21-85a2c281f172" providerId="ADAL" clId="{0654E06D-0F42-4F91-BC9D-C861DFCD3FB2}" dt="2023-04-24T12:47:23.326" v="19" actId="113"/>
          <ac:spMkLst>
            <pc:docMk/>
            <pc:sldMk cId="2932515024" sldId="301"/>
            <ac:spMk id="4" creationId="{4FE0CF4A-6DC3-81C1-3C07-AB3CCDC48774}"/>
          </ac:spMkLst>
        </pc:spChg>
      </pc:sldChg>
    </pc:docChg>
  </pc:docChgLst>
  <pc:docChgLst>
    <pc:chgData name="Carl Laverick" userId="a7add8ce-5daa-48b2-af21-85a2c281f172" providerId="ADAL" clId="{5E47B28A-C74F-4DC1-9C56-DEF4624118E1}"/>
    <pc:docChg chg="custSel addSld delSld modSld sldOrd">
      <pc:chgData name="Carl Laverick" userId="a7add8ce-5daa-48b2-af21-85a2c281f172" providerId="ADAL" clId="{5E47B28A-C74F-4DC1-9C56-DEF4624118E1}" dt="2023-05-16T09:35:00.407" v="184" actId="1076"/>
      <pc:docMkLst>
        <pc:docMk/>
      </pc:docMkLst>
      <pc:sldChg chg="del">
        <pc:chgData name="Carl Laverick" userId="a7add8ce-5daa-48b2-af21-85a2c281f172" providerId="ADAL" clId="{5E47B28A-C74F-4DC1-9C56-DEF4624118E1}" dt="2023-05-12T12:54:08.239" v="3" actId="2696"/>
        <pc:sldMkLst>
          <pc:docMk/>
          <pc:sldMk cId="4215502893" sldId="267"/>
        </pc:sldMkLst>
      </pc:sldChg>
      <pc:sldChg chg="addSp delSp modSp mod">
        <pc:chgData name="Carl Laverick" userId="a7add8ce-5daa-48b2-af21-85a2c281f172" providerId="ADAL" clId="{5E47B28A-C74F-4DC1-9C56-DEF4624118E1}" dt="2023-05-16T09:35:00.407" v="184" actId="1076"/>
        <pc:sldMkLst>
          <pc:docMk/>
          <pc:sldMk cId="70744730" sldId="269"/>
        </pc:sldMkLst>
        <pc:picChg chg="add mod">
          <ac:chgData name="Carl Laverick" userId="a7add8ce-5daa-48b2-af21-85a2c281f172" providerId="ADAL" clId="{5E47B28A-C74F-4DC1-9C56-DEF4624118E1}" dt="2023-05-16T09:35:00.407" v="184" actId="1076"/>
          <ac:picMkLst>
            <pc:docMk/>
            <pc:sldMk cId="70744730" sldId="269"/>
            <ac:picMk id="4" creationId="{4053033C-4762-DDC4-A448-6E6618750A0D}"/>
          </ac:picMkLst>
        </pc:picChg>
        <pc:picChg chg="del">
          <ac:chgData name="Carl Laverick" userId="a7add8ce-5daa-48b2-af21-85a2c281f172" providerId="ADAL" clId="{5E47B28A-C74F-4DC1-9C56-DEF4624118E1}" dt="2023-05-16T09:34:27.366" v="181" actId="478"/>
          <ac:picMkLst>
            <pc:docMk/>
            <pc:sldMk cId="70744730" sldId="269"/>
            <ac:picMk id="6" creationId="{474EB155-642B-6599-DEBE-4DF903B503BC}"/>
          </ac:picMkLst>
        </pc:picChg>
      </pc:sldChg>
      <pc:sldChg chg="modSp mod">
        <pc:chgData name="Carl Laverick" userId="a7add8ce-5daa-48b2-af21-85a2c281f172" providerId="ADAL" clId="{5E47B28A-C74F-4DC1-9C56-DEF4624118E1}" dt="2023-05-12T12:53:36.345" v="2"/>
        <pc:sldMkLst>
          <pc:docMk/>
          <pc:sldMk cId="472879376" sldId="272"/>
        </pc:sldMkLst>
        <pc:spChg chg="mod">
          <ac:chgData name="Carl Laverick" userId="a7add8ce-5daa-48b2-af21-85a2c281f172" providerId="ADAL" clId="{5E47B28A-C74F-4DC1-9C56-DEF4624118E1}" dt="2023-05-12T12:53:36.345" v="2"/>
          <ac:spMkLst>
            <pc:docMk/>
            <pc:sldMk cId="472879376" sldId="272"/>
            <ac:spMk id="4" creationId="{E23A3F94-3AF5-6526-10A4-29652960D64E}"/>
          </ac:spMkLst>
        </pc:spChg>
      </pc:sldChg>
      <pc:sldChg chg="modSp mod">
        <pc:chgData name="Carl Laverick" userId="a7add8ce-5daa-48b2-af21-85a2c281f172" providerId="ADAL" clId="{5E47B28A-C74F-4DC1-9C56-DEF4624118E1}" dt="2023-05-12T12:58:08.750" v="79" actId="20577"/>
        <pc:sldMkLst>
          <pc:docMk/>
          <pc:sldMk cId="1424788312" sldId="277"/>
        </pc:sldMkLst>
        <pc:spChg chg="mod">
          <ac:chgData name="Carl Laverick" userId="a7add8ce-5daa-48b2-af21-85a2c281f172" providerId="ADAL" clId="{5E47B28A-C74F-4DC1-9C56-DEF4624118E1}" dt="2023-05-12T12:58:08.750" v="79" actId="20577"/>
          <ac:spMkLst>
            <pc:docMk/>
            <pc:sldMk cId="1424788312" sldId="277"/>
            <ac:spMk id="4" creationId="{E23A3F94-3AF5-6526-10A4-29652960D64E}"/>
          </ac:spMkLst>
        </pc:spChg>
        <pc:spChg chg="mod">
          <ac:chgData name="Carl Laverick" userId="a7add8ce-5daa-48b2-af21-85a2c281f172" providerId="ADAL" clId="{5E47B28A-C74F-4DC1-9C56-DEF4624118E1}" dt="2023-05-12T12:56:48.384" v="71" actId="113"/>
          <ac:spMkLst>
            <pc:docMk/>
            <pc:sldMk cId="1424788312" sldId="277"/>
            <ac:spMk id="16" creationId="{61C1EAFD-BB54-20E2-2B62-057C1267EE8D}"/>
          </ac:spMkLst>
        </pc:spChg>
        <pc:spChg chg="mod">
          <ac:chgData name="Carl Laverick" userId="a7add8ce-5daa-48b2-af21-85a2c281f172" providerId="ADAL" clId="{5E47B28A-C74F-4DC1-9C56-DEF4624118E1}" dt="2023-05-12T12:56:51.987" v="72" actId="113"/>
          <ac:spMkLst>
            <pc:docMk/>
            <pc:sldMk cId="1424788312" sldId="277"/>
            <ac:spMk id="17" creationId="{232DA168-DD3A-FAF7-7EB8-F9C638203C12}"/>
          </ac:spMkLst>
        </pc:spChg>
        <pc:spChg chg="mod">
          <ac:chgData name="Carl Laverick" userId="a7add8ce-5daa-48b2-af21-85a2c281f172" providerId="ADAL" clId="{5E47B28A-C74F-4DC1-9C56-DEF4624118E1}" dt="2023-05-12T12:56:54.590" v="73" actId="113"/>
          <ac:spMkLst>
            <pc:docMk/>
            <pc:sldMk cId="1424788312" sldId="277"/>
            <ac:spMk id="18" creationId="{6181C2D7-3CEC-6CF8-B8D0-8091557F2662}"/>
          </ac:spMkLst>
        </pc:spChg>
        <pc:spChg chg="mod">
          <ac:chgData name="Carl Laverick" userId="a7add8ce-5daa-48b2-af21-85a2c281f172" providerId="ADAL" clId="{5E47B28A-C74F-4DC1-9C56-DEF4624118E1}" dt="2023-05-12T12:56:57.220" v="74" actId="113"/>
          <ac:spMkLst>
            <pc:docMk/>
            <pc:sldMk cId="1424788312" sldId="277"/>
            <ac:spMk id="19" creationId="{5941D068-EAC5-3732-8529-C1D0942F757B}"/>
          </ac:spMkLst>
        </pc:spChg>
      </pc:sldChg>
      <pc:sldChg chg="modSp mod">
        <pc:chgData name="Carl Laverick" userId="a7add8ce-5daa-48b2-af21-85a2c281f172" providerId="ADAL" clId="{5E47B28A-C74F-4DC1-9C56-DEF4624118E1}" dt="2023-05-12T13:07:56.864" v="180" actId="20577"/>
        <pc:sldMkLst>
          <pc:docMk/>
          <pc:sldMk cId="467183839" sldId="287"/>
        </pc:sldMkLst>
        <pc:spChg chg="mod">
          <ac:chgData name="Carl Laverick" userId="a7add8ce-5daa-48b2-af21-85a2c281f172" providerId="ADAL" clId="{5E47B28A-C74F-4DC1-9C56-DEF4624118E1}" dt="2023-05-12T13:07:56.864" v="180" actId="20577"/>
          <ac:spMkLst>
            <pc:docMk/>
            <pc:sldMk cId="467183839" sldId="287"/>
            <ac:spMk id="2" creationId="{4D13E48B-CA9B-6D6B-445F-E0067B3DE163}"/>
          </ac:spMkLst>
        </pc:spChg>
        <pc:spChg chg="mod">
          <ac:chgData name="Carl Laverick" userId="a7add8ce-5daa-48b2-af21-85a2c281f172" providerId="ADAL" clId="{5E47B28A-C74F-4DC1-9C56-DEF4624118E1}" dt="2023-05-12T13:07:12.449" v="140" actId="20577"/>
          <ac:spMkLst>
            <pc:docMk/>
            <pc:sldMk cId="467183839" sldId="287"/>
            <ac:spMk id="3" creationId="{0D7DD6A4-9F4B-6F9F-A580-3D28EAC6CBF7}"/>
          </ac:spMkLst>
        </pc:spChg>
      </pc:sldChg>
      <pc:sldChg chg="modSp mod">
        <pc:chgData name="Carl Laverick" userId="a7add8ce-5daa-48b2-af21-85a2c281f172" providerId="ADAL" clId="{5E47B28A-C74F-4DC1-9C56-DEF4624118E1}" dt="2023-05-12T12:59:10.317" v="90" actId="20577"/>
        <pc:sldMkLst>
          <pc:docMk/>
          <pc:sldMk cId="3100364938" sldId="289"/>
        </pc:sldMkLst>
        <pc:spChg chg="mod">
          <ac:chgData name="Carl Laverick" userId="a7add8ce-5daa-48b2-af21-85a2c281f172" providerId="ADAL" clId="{5E47B28A-C74F-4DC1-9C56-DEF4624118E1}" dt="2023-05-12T12:59:10.317" v="90" actId="20577"/>
          <ac:spMkLst>
            <pc:docMk/>
            <pc:sldMk cId="3100364938" sldId="289"/>
            <ac:spMk id="4" creationId="{E23A3F94-3AF5-6526-10A4-29652960D64E}"/>
          </ac:spMkLst>
        </pc:spChg>
      </pc:sldChg>
      <pc:sldChg chg="delSp modSp del mod">
        <pc:chgData name="Carl Laverick" userId="a7add8ce-5daa-48b2-af21-85a2c281f172" providerId="ADAL" clId="{5E47B28A-C74F-4DC1-9C56-DEF4624118E1}" dt="2023-05-12T13:01:52.792" v="124" actId="2696"/>
        <pc:sldMkLst>
          <pc:docMk/>
          <pc:sldMk cId="2599229239" sldId="290"/>
        </pc:sldMkLst>
        <pc:spChg chg="mod">
          <ac:chgData name="Carl Laverick" userId="a7add8ce-5daa-48b2-af21-85a2c281f172" providerId="ADAL" clId="{5E47B28A-C74F-4DC1-9C56-DEF4624118E1}" dt="2023-05-12T13:00:38.747" v="93" actId="1076"/>
          <ac:spMkLst>
            <pc:docMk/>
            <pc:sldMk cId="2599229239" sldId="290"/>
            <ac:spMk id="6" creationId="{7356E19E-293F-E5BF-9598-3126087FD33A}"/>
          </ac:spMkLst>
        </pc:spChg>
        <pc:picChg chg="del">
          <ac:chgData name="Carl Laverick" userId="a7add8ce-5daa-48b2-af21-85a2c281f172" providerId="ADAL" clId="{5E47B28A-C74F-4DC1-9C56-DEF4624118E1}" dt="2023-05-12T13:00:34.243" v="92" actId="478"/>
          <ac:picMkLst>
            <pc:docMk/>
            <pc:sldMk cId="2599229239" sldId="290"/>
            <ac:picMk id="5" creationId="{A2EC07DF-10D7-C58B-CF54-9AC28F3F1018}"/>
          </ac:picMkLst>
        </pc:picChg>
      </pc:sldChg>
      <pc:sldChg chg="modSp add mod ord">
        <pc:chgData name="Carl Laverick" userId="a7add8ce-5daa-48b2-af21-85a2c281f172" providerId="ADAL" clId="{5E47B28A-C74F-4DC1-9C56-DEF4624118E1}" dt="2023-05-12T13:01:41.548" v="123" actId="14100"/>
        <pc:sldMkLst>
          <pc:docMk/>
          <pc:sldMk cId="4292404714" sldId="302"/>
        </pc:sldMkLst>
        <pc:spChg chg="mod">
          <ac:chgData name="Carl Laverick" userId="a7add8ce-5daa-48b2-af21-85a2c281f172" providerId="ADAL" clId="{5E47B28A-C74F-4DC1-9C56-DEF4624118E1}" dt="2023-05-12T13:01:41.548" v="123" actId="14100"/>
          <ac:spMkLst>
            <pc:docMk/>
            <pc:sldMk cId="4292404714" sldId="302"/>
            <ac:spMk id="2" creationId="{434DC059-188D-45EB-6DBF-F1782FC8CADB}"/>
          </ac:spMkLst>
        </pc:spChg>
        <pc:spChg chg="mod">
          <ac:chgData name="Carl Laverick" userId="a7add8ce-5daa-48b2-af21-85a2c281f172" providerId="ADAL" clId="{5E47B28A-C74F-4DC1-9C56-DEF4624118E1}" dt="2023-05-12T13:01:34.980" v="121" actId="1076"/>
          <ac:spMkLst>
            <pc:docMk/>
            <pc:sldMk cId="4292404714" sldId="302"/>
            <ac:spMk id="3" creationId="{1B2EB371-AB58-7773-D5B8-CA69CF42745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C2EEC-18A6-4149-A48B-29D67BDA7DF1}" type="doc">
      <dgm:prSet loTypeId="urn:microsoft.com/office/officeart/2005/8/layout/process1" loCatId="" qsTypeId="urn:microsoft.com/office/officeart/2005/8/quickstyle/simple1" qsCatId="simple" csTypeId="urn:microsoft.com/office/officeart/2005/8/colors/accent1_2" csCatId="accent1" phldr="1"/>
      <dgm:spPr/>
    </dgm:pt>
    <dgm:pt modelId="{09CFDB6F-3A28-6649-AD18-1527DD7DF04A}">
      <dgm:prSet phldrT="[Text]" custT="1"/>
      <dgm:spPr>
        <a:solidFill>
          <a:srgbClr val="7030A0"/>
        </a:solidFill>
      </dgm:spPr>
      <dgm:t>
        <a:bodyPr/>
        <a:lstStyle/>
        <a:p>
          <a:r>
            <a:rPr lang="en-GB" sz="1400" b="1" dirty="0">
              <a:latin typeface="Arial" panose="020B0604020202020204" pitchFamily="34" charset="0"/>
              <a:cs typeface="Arial" panose="020B0604020202020204" pitchFamily="34" charset="0"/>
            </a:rPr>
            <a:t>Situation</a:t>
          </a:r>
        </a:p>
      </dgm:t>
    </dgm:pt>
    <dgm:pt modelId="{6DACA816-42F6-3B4A-BC6C-AB8863D6DC24}" type="parTrans" cxnId="{66A7C708-E65D-2549-900A-65B4E430A965}">
      <dgm:prSet/>
      <dgm:spPr/>
      <dgm:t>
        <a:bodyPr/>
        <a:lstStyle/>
        <a:p>
          <a:endParaRPr lang="en-GB" sz="1400" b="1">
            <a:latin typeface="Arial" panose="020B0604020202020204" pitchFamily="34" charset="0"/>
            <a:cs typeface="Arial" panose="020B0604020202020204" pitchFamily="34" charset="0"/>
          </a:endParaRPr>
        </a:p>
      </dgm:t>
    </dgm:pt>
    <dgm:pt modelId="{7BC1134B-4788-6141-9401-9D57D70938E2}" type="sibTrans" cxnId="{66A7C708-E65D-2549-900A-65B4E430A965}">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DA9E1C51-B8DF-FC44-84CF-E3DBECEAEA3A}">
      <dgm:prSet phldrT="[Text]" custT="1"/>
      <dgm:spPr>
        <a:solidFill>
          <a:srgbClr val="A20067"/>
        </a:solidFill>
      </dgm:spPr>
      <dgm:t>
        <a:bodyPr/>
        <a:lstStyle/>
        <a:p>
          <a:r>
            <a:rPr lang="en-GB" sz="1400" b="1" dirty="0">
              <a:latin typeface="Arial" panose="020B0604020202020204" pitchFamily="34" charset="0"/>
              <a:cs typeface="Arial" panose="020B0604020202020204" pitchFamily="34" charset="0"/>
            </a:rPr>
            <a:t>Background</a:t>
          </a:r>
        </a:p>
      </dgm:t>
    </dgm:pt>
    <dgm:pt modelId="{54E7ADAA-817D-6E4D-858E-F785BCE626BF}" type="parTrans" cxnId="{19388F4A-ABBB-9640-A577-214D68FFCF3B}">
      <dgm:prSet/>
      <dgm:spPr/>
      <dgm:t>
        <a:bodyPr/>
        <a:lstStyle/>
        <a:p>
          <a:endParaRPr lang="en-GB" sz="1400" b="1">
            <a:latin typeface="Arial" panose="020B0604020202020204" pitchFamily="34" charset="0"/>
            <a:cs typeface="Arial" panose="020B0604020202020204" pitchFamily="34" charset="0"/>
          </a:endParaRPr>
        </a:p>
      </dgm:t>
    </dgm:pt>
    <dgm:pt modelId="{2DA695E8-6AC7-1F48-844C-2849B874E360}" type="sibTrans" cxnId="{19388F4A-ABBB-9640-A577-214D68FFCF3B}">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785F378C-1919-A040-B0C8-EA081DF163A0}">
      <dgm:prSet phldrT="[Text]" custT="1"/>
      <dgm:spPr>
        <a:solidFill>
          <a:srgbClr val="37819D"/>
        </a:solidFill>
      </dgm:spPr>
      <dgm:t>
        <a:bodyPr/>
        <a:lstStyle/>
        <a:p>
          <a:r>
            <a:rPr lang="en-GB" sz="1400" b="1" dirty="0">
              <a:latin typeface="Arial" panose="020B0604020202020204" pitchFamily="34" charset="0"/>
              <a:cs typeface="Arial" panose="020B0604020202020204" pitchFamily="34" charset="0"/>
            </a:rPr>
            <a:t>Assessment</a:t>
          </a:r>
        </a:p>
      </dgm:t>
    </dgm:pt>
    <dgm:pt modelId="{67B24EAE-303D-7945-9163-3DE6FAE01719}" type="parTrans" cxnId="{74A96DE3-63E9-B04F-B381-1863C8AAC819}">
      <dgm:prSet/>
      <dgm:spPr/>
      <dgm:t>
        <a:bodyPr/>
        <a:lstStyle/>
        <a:p>
          <a:endParaRPr lang="en-GB" sz="1400" b="1">
            <a:latin typeface="Arial" panose="020B0604020202020204" pitchFamily="34" charset="0"/>
            <a:cs typeface="Arial" panose="020B0604020202020204" pitchFamily="34" charset="0"/>
          </a:endParaRPr>
        </a:p>
      </dgm:t>
    </dgm:pt>
    <dgm:pt modelId="{C69336BD-6E38-5D47-AE9C-912E384B2524}" type="sibTrans" cxnId="{74A96DE3-63E9-B04F-B381-1863C8AAC819}">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A1F2A3C2-9D41-0645-AB18-E6FB79FD49FB}">
      <dgm:prSet custT="1"/>
      <dgm:spPr>
        <a:solidFill>
          <a:srgbClr val="00A651"/>
        </a:solidFill>
      </dgm:spPr>
      <dgm:t>
        <a:bodyPr/>
        <a:lstStyle/>
        <a:p>
          <a:r>
            <a:rPr lang="en-GB" sz="1400" b="1" dirty="0">
              <a:latin typeface="Arial" panose="020B0604020202020204" pitchFamily="34" charset="0"/>
              <a:cs typeface="Arial" panose="020B0604020202020204" pitchFamily="34" charset="0"/>
            </a:rPr>
            <a:t>Recommendation</a:t>
          </a:r>
        </a:p>
      </dgm:t>
    </dgm:pt>
    <dgm:pt modelId="{116C0E52-38B7-0548-9723-0D9BA26FE783}" type="parTrans" cxnId="{C121F8B8-CE15-4644-870E-8E7783AC37BC}">
      <dgm:prSet/>
      <dgm:spPr/>
      <dgm:t>
        <a:bodyPr/>
        <a:lstStyle/>
        <a:p>
          <a:endParaRPr lang="en-GB" sz="1400" b="1">
            <a:latin typeface="Arial" panose="020B0604020202020204" pitchFamily="34" charset="0"/>
            <a:cs typeface="Arial" panose="020B0604020202020204" pitchFamily="34" charset="0"/>
          </a:endParaRPr>
        </a:p>
      </dgm:t>
    </dgm:pt>
    <dgm:pt modelId="{8DF59B1E-4F92-784F-926A-D8496554EC0A}" type="sibTrans" cxnId="{C121F8B8-CE15-4644-870E-8E7783AC37BC}">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07D046FE-AF0A-874C-89E8-8F472E54CD8A}">
      <dgm:prSet custT="1"/>
      <dgm:spPr>
        <a:solidFill>
          <a:srgbClr val="92D050"/>
        </a:solidFill>
      </dgm:spPr>
      <dgm:t>
        <a:bodyPr/>
        <a:lstStyle/>
        <a:p>
          <a:r>
            <a:rPr lang="en-GB" sz="1400" b="1" dirty="0">
              <a:latin typeface="Arial" panose="020B0604020202020204" pitchFamily="34" charset="0"/>
              <a:cs typeface="Arial" panose="020B0604020202020204" pitchFamily="34" charset="0"/>
            </a:rPr>
            <a:t>Decision</a:t>
          </a:r>
        </a:p>
      </dgm:t>
    </dgm:pt>
    <dgm:pt modelId="{8AF1DD48-5C7C-B945-A060-6A0416BE1F19}" type="parTrans" cxnId="{A25C15D1-DECE-8247-AEF5-721F411446C4}">
      <dgm:prSet/>
      <dgm:spPr/>
      <dgm:t>
        <a:bodyPr/>
        <a:lstStyle/>
        <a:p>
          <a:endParaRPr lang="en-GB" sz="1400" b="1">
            <a:latin typeface="Arial" panose="020B0604020202020204" pitchFamily="34" charset="0"/>
            <a:cs typeface="Arial" panose="020B0604020202020204" pitchFamily="34" charset="0"/>
          </a:endParaRPr>
        </a:p>
      </dgm:t>
    </dgm:pt>
    <dgm:pt modelId="{E8088BB7-5A49-694A-89ED-3DC8DDE0FC3C}" type="sibTrans" cxnId="{A25C15D1-DECE-8247-AEF5-721F411446C4}">
      <dgm:prSet/>
      <dgm:spPr/>
      <dgm:t>
        <a:bodyPr/>
        <a:lstStyle/>
        <a:p>
          <a:endParaRPr lang="en-GB" sz="1400" b="1">
            <a:latin typeface="Arial" panose="020B0604020202020204" pitchFamily="34" charset="0"/>
            <a:cs typeface="Arial" panose="020B0604020202020204" pitchFamily="34" charset="0"/>
          </a:endParaRPr>
        </a:p>
      </dgm:t>
    </dgm:pt>
    <dgm:pt modelId="{10DE08CA-BEF7-3147-ABA1-D32A847F2318}" type="pres">
      <dgm:prSet presAssocID="{BD2C2EEC-18A6-4149-A48B-29D67BDA7DF1}" presName="Name0" presStyleCnt="0">
        <dgm:presLayoutVars>
          <dgm:dir/>
          <dgm:resizeHandles val="exact"/>
        </dgm:presLayoutVars>
      </dgm:prSet>
      <dgm:spPr/>
    </dgm:pt>
    <dgm:pt modelId="{68463097-58B2-5A49-9707-2A2EB11396AC}" type="pres">
      <dgm:prSet presAssocID="{09CFDB6F-3A28-6649-AD18-1527DD7DF04A}" presName="node" presStyleLbl="node1" presStyleIdx="0" presStyleCnt="5">
        <dgm:presLayoutVars>
          <dgm:bulletEnabled val="1"/>
        </dgm:presLayoutVars>
      </dgm:prSet>
      <dgm:spPr/>
    </dgm:pt>
    <dgm:pt modelId="{D0325D34-7ACB-DC46-A35B-B2FB35B1E513}" type="pres">
      <dgm:prSet presAssocID="{7BC1134B-4788-6141-9401-9D57D70938E2}" presName="sibTrans" presStyleLbl="sibTrans2D1" presStyleIdx="0" presStyleCnt="4"/>
      <dgm:spPr/>
    </dgm:pt>
    <dgm:pt modelId="{4257C7FC-35FA-7B4A-AA47-986E212353DD}" type="pres">
      <dgm:prSet presAssocID="{7BC1134B-4788-6141-9401-9D57D70938E2}" presName="connectorText" presStyleLbl="sibTrans2D1" presStyleIdx="0" presStyleCnt="4"/>
      <dgm:spPr/>
    </dgm:pt>
    <dgm:pt modelId="{678FF641-2E5E-5445-81C3-E11A3E50766B}" type="pres">
      <dgm:prSet presAssocID="{DA9E1C51-B8DF-FC44-84CF-E3DBECEAEA3A}" presName="node" presStyleLbl="node1" presStyleIdx="1" presStyleCnt="5">
        <dgm:presLayoutVars>
          <dgm:bulletEnabled val="1"/>
        </dgm:presLayoutVars>
      </dgm:prSet>
      <dgm:spPr/>
    </dgm:pt>
    <dgm:pt modelId="{22407EC2-8458-C04D-A308-42FE761DD21D}" type="pres">
      <dgm:prSet presAssocID="{2DA695E8-6AC7-1F48-844C-2849B874E360}" presName="sibTrans" presStyleLbl="sibTrans2D1" presStyleIdx="1" presStyleCnt="4"/>
      <dgm:spPr/>
    </dgm:pt>
    <dgm:pt modelId="{2FDAFEDE-63B9-4749-8179-E9700669C1B1}" type="pres">
      <dgm:prSet presAssocID="{2DA695E8-6AC7-1F48-844C-2849B874E360}" presName="connectorText" presStyleLbl="sibTrans2D1" presStyleIdx="1" presStyleCnt="4"/>
      <dgm:spPr/>
    </dgm:pt>
    <dgm:pt modelId="{0CB2797A-C207-1042-B957-04373B513712}" type="pres">
      <dgm:prSet presAssocID="{785F378C-1919-A040-B0C8-EA081DF163A0}" presName="node" presStyleLbl="node1" presStyleIdx="2" presStyleCnt="5">
        <dgm:presLayoutVars>
          <dgm:bulletEnabled val="1"/>
        </dgm:presLayoutVars>
      </dgm:prSet>
      <dgm:spPr/>
    </dgm:pt>
    <dgm:pt modelId="{0D3169F8-471E-2642-8174-297B3C32558F}" type="pres">
      <dgm:prSet presAssocID="{C69336BD-6E38-5D47-AE9C-912E384B2524}" presName="sibTrans" presStyleLbl="sibTrans2D1" presStyleIdx="2" presStyleCnt="4"/>
      <dgm:spPr/>
    </dgm:pt>
    <dgm:pt modelId="{1E984708-F584-9842-AD1B-6A04958EE1F5}" type="pres">
      <dgm:prSet presAssocID="{C69336BD-6E38-5D47-AE9C-912E384B2524}" presName="connectorText" presStyleLbl="sibTrans2D1" presStyleIdx="2" presStyleCnt="4"/>
      <dgm:spPr/>
    </dgm:pt>
    <dgm:pt modelId="{D47977C6-6CD9-F04E-A1EE-8A0FCCE39209}" type="pres">
      <dgm:prSet presAssocID="{A1F2A3C2-9D41-0645-AB18-E6FB79FD49FB}" presName="node" presStyleLbl="node1" presStyleIdx="3" presStyleCnt="5">
        <dgm:presLayoutVars>
          <dgm:bulletEnabled val="1"/>
        </dgm:presLayoutVars>
      </dgm:prSet>
      <dgm:spPr/>
    </dgm:pt>
    <dgm:pt modelId="{2478537C-355B-3E4A-9123-C9C6E0616B27}" type="pres">
      <dgm:prSet presAssocID="{8DF59B1E-4F92-784F-926A-D8496554EC0A}" presName="sibTrans" presStyleLbl="sibTrans2D1" presStyleIdx="3" presStyleCnt="4"/>
      <dgm:spPr/>
    </dgm:pt>
    <dgm:pt modelId="{93037434-0605-7447-B0C1-67ADA19EDABA}" type="pres">
      <dgm:prSet presAssocID="{8DF59B1E-4F92-784F-926A-D8496554EC0A}" presName="connectorText" presStyleLbl="sibTrans2D1" presStyleIdx="3" presStyleCnt="4"/>
      <dgm:spPr/>
    </dgm:pt>
    <dgm:pt modelId="{4EF8709D-6FE3-3149-A06E-2C0CEB6D1598}" type="pres">
      <dgm:prSet presAssocID="{07D046FE-AF0A-874C-89E8-8F472E54CD8A}" presName="node" presStyleLbl="node1" presStyleIdx="4" presStyleCnt="5">
        <dgm:presLayoutVars>
          <dgm:bulletEnabled val="1"/>
        </dgm:presLayoutVars>
      </dgm:prSet>
      <dgm:spPr/>
    </dgm:pt>
  </dgm:ptLst>
  <dgm:cxnLst>
    <dgm:cxn modelId="{F77A3E06-7EC9-BC40-9BAC-1B8720ED30C4}" type="presOf" srcId="{09CFDB6F-3A28-6649-AD18-1527DD7DF04A}" destId="{68463097-58B2-5A49-9707-2A2EB11396AC}" srcOrd="0" destOrd="0" presId="urn:microsoft.com/office/officeart/2005/8/layout/process1"/>
    <dgm:cxn modelId="{66A7C708-E65D-2549-900A-65B4E430A965}" srcId="{BD2C2EEC-18A6-4149-A48B-29D67BDA7DF1}" destId="{09CFDB6F-3A28-6649-AD18-1527DD7DF04A}" srcOrd="0" destOrd="0" parTransId="{6DACA816-42F6-3B4A-BC6C-AB8863D6DC24}" sibTransId="{7BC1134B-4788-6141-9401-9D57D70938E2}"/>
    <dgm:cxn modelId="{1C4B4D0D-8802-074E-A795-A6116799486F}" type="presOf" srcId="{7BC1134B-4788-6141-9401-9D57D70938E2}" destId="{4257C7FC-35FA-7B4A-AA47-986E212353DD}" srcOrd="1" destOrd="0" presId="urn:microsoft.com/office/officeart/2005/8/layout/process1"/>
    <dgm:cxn modelId="{38FBF922-5FD7-3D44-BCD9-3F1BD75FD773}" type="presOf" srcId="{8DF59B1E-4F92-784F-926A-D8496554EC0A}" destId="{93037434-0605-7447-B0C1-67ADA19EDABA}" srcOrd="1" destOrd="0" presId="urn:microsoft.com/office/officeart/2005/8/layout/process1"/>
    <dgm:cxn modelId="{6E4D4826-5F6A-4A40-BD1B-5D2BC3FEEF5A}" type="presOf" srcId="{BD2C2EEC-18A6-4149-A48B-29D67BDA7DF1}" destId="{10DE08CA-BEF7-3147-ABA1-D32A847F2318}" srcOrd="0" destOrd="0" presId="urn:microsoft.com/office/officeart/2005/8/layout/process1"/>
    <dgm:cxn modelId="{A09C8344-7199-A045-AB55-5D3C46F1BC59}" type="presOf" srcId="{DA9E1C51-B8DF-FC44-84CF-E3DBECEAEA3A}" destId="{678FF641-2E5E-5445-81C3-E11A3E50766B}" srcOrd="0" destOrd="0" presId="urn:microsoft.com/office/officeart/2005/8/layout/process1"/>
    <dgm:cxn modelId="{19388F4A-ABBB-9640-A577-214D68FFCF3B}" srcId="{BD2C2EEC-18A6-4149-A48B-29D67BDA7DF1}" destId="{DA9E1C51-B8DF-FC44-84CF-E3DBECEAEA3A}" srcOrd="1" destOrd="0" parTransId="{54E7ADAA-817D-6E4D-858E-F785BCE626BF}" sibTransId="{2DA695E8-6AC7-1F48-844C-2849B874E360}"/>
    <dgm:cxn modelId="{8609758A-CC3E-294D-8F88-AA71E9A922E2}" type="presOf" srcId="{7BC1134B-4788-6141-9401-9D57D70938E2}" destId="{D0325D34-7ACB-DC46-A35B-B2FB35B1E513}" srcOrd="0" destOrd="0" presId="urn:microsoft.com/office/officeart/2005/8/layout/process1"/>
    <dgm:cxn modelId="{B630918F-5DD7-CD40-904D-5671F0F0D652}" type="presOf" srcId="{8DF59B1E-4F92-784F-926A-D8496554EC0A}" destId="{2478537C-355B-3E4A-9123-C9C6E0616B27}" srcOrd="0" destOrd="0" presId="urn:microsoft.com/office/officeart/2005/8/layout/process1"/>
    <dgm:cxn modelId="{08362BB2-0EE7-D448-9641-8B06153F8A50}" type="presOf" srcId="{C69336BD-6E38-5D47-AE9C-912E384B2524}" destId="{0D3169F8-471E-2642-8174-297B3C32558F}" srcOrd="0" destOrd="0" presId="urn:microsoft.com/office/officeart/2005/8/layout/process1"/>
    <dgm:cxn modelId="{4DBBFFB5-D3F1-5046-B3CF-CE037990BEB2}" type="presOf" srcId="{785F378C-1919-A040-B0C8-EA081DF163A0}" destId="{0CB2797A-C207-1042-B957-04373B513712}" srcOrd="0" destOrd="0" presId="urn:microsoft.com/office/officeart/2005/8/layout/process1"/>
    <dgm:cxn modelId="{C121F8B8-CE15-4644-870E-8E7783AC37BC}" srcId="{BD2C2EEC-18A6-4149-A48B-29D67BDA7DF1}" destId="{A1F2A3C2-9D41-0645-AB18-E6FB79FD49FB}" srcOrd="3" destOrd="0" parTransId="{116C0E52-38B7-0548-9723-0D9BA26FE783}" sibTransId="{8DF59B1E-4F92-784F-926A-D8496554EC0A}"/>
    <dgm:cxn modelId="{9DA88FC0-9147-9947-893D-B63281BC62A4}" type="presOf" srcId="{2DA695E8-6AC7-1F48-844C-2849B874E360}" destId="{2FDAFEDE-63B9-4749-8179-E9700669C1B1}" srcOrd="1" destOrd="0" presId="urn:microsoft.com/office/officeart/2005/8/layout/process1"/>
    <dgm:cxn modelId="{7EF80DCD-F8A6-1B4C-9FC5-54148D40E435}" type="presOf" srcId="{07D046FE-AF0A-874C-89E8-8F472E54CD8A}" destId="{4EF8709D-6FE3-3149-A06E-2C0CEB6D1598}" srcOrd="0" destOrd="0" presId="urn:microsoft.com/office/officeart/2005/8/layout/process1"/>
    <dgm:cxn modelId="{A25C15D1-DECE-8247-AEF5-721F411446C4}" srcId="{BD2C2EEC-18A6-4149-A48B-29D67BDA7DF1}" destId="{07D046FE-AF0A-874C-89E8-8F472E54CD8A}" srcOrd="4" destOrd="0" parTransId="{8AF1DD48-5C7C-B945-A060-6A0416BE1F19}" sibTransId="{E8088BB7-5A49-694A-89ED-3DC8DDE0FC3C}"/>
    <dgm:cxn modelId="{74A96DE3-63E9-B04F-B381-1863C8AAC819}" srcId="{BD2C2EEC-18A6-4149-A48B-29D67BDA7DF1}" destId="{785F378C-1919-A040-B0C8-EA081DF163A0}" srcOrd="2" destOrd="0" parTransId="{67B24EAE-303D-7945-9163-3DE6FAE01719}" sibTransId="{C69336BD-6E38-5D47-AE9C-912E384B2524}"/>
    <dgm:cxn modelId="{C8EB58EF-835C-2F45-ACA7-11BABB7B1B79}" type="presOf" srcId="{C69336BD-6E38-5D47-AE9C-912E384B2524}" destId="{1E984708-F584-9842-AD1B-6A04958EE1F5}" srcOrd="1" destOrd="0" presId="urn:microsoft.com/office/officeart/2005/8/layout/process1"/>
    <dgm:cxn modelId="{096585F7-4FA4-E44A-B136-DC35928BA5F0}" type="presOf" srcId="{2DA695E8-6AC7-1F48-844C-2849B874E360}" destId="{22407EC2-8458-C04D-A308-42FE761DD21D}" srcOrd="0" destOrd="0" presId="urn:microsoft.com/office/officeart/2005/8/layout/process1"/>
    <dgm:cxn modelId="{31D2B3FE-66BE-0147-8F66-3AD6347F16D5}" type="presOf" srcId="{A1F2A3C2-9D41-0645-AB18-E6FB79FD49FB}" destId="{D47977C6-6CD9-F04E-A1EE-8A0FCCE39209}" srcOrd="0" destOrd="0" presId="urn:microsoft.com/office/officeart/2005/8/layout/process1"/>
    <dgm:cxn modelId="{0732AB08-1BAF-6B44-83B3-4EE8B19E02EB}" type="presParOf" srcId="{10DE08CA-BEF7-3147-ABA1-D32A847F2318}" destId="{68463097-58B2-5A49-9707-2A2EB11396AC}" srcOrd="0" destOrd="0" presId="urn:microsoft.com/office/officeart/2005/8/layout/process1"/>
    <dgm:cxn modelId="{7CCF7C0C-1E14-BF4C-B6D9-24AFF5D55081}" type="presParOf" srcId="{10DE08CA-BEF7-3147-ABA1-D32A847F2318}" destId="{D0325D34-7ACB-DC46-A35B-B2FB35B1E513}" srcOrd="1" destOrd="0" presId="urn:microsoft.com/office/officeart/2005/8/layout/process1"/>
    <dgm:cxn modelId="{3922F2EB-C518-394A-B168-3849C5D79B69}" type="presParOf" srcId="{D0325D34-7ACB-DC46-A35B-B2FB35B1E513}" destId="{4257C7FC-35FA-7B4A-AA47-986E212353DD}" srcOrd="0" destOrd="0" presId="urn:microsoft.com/office/officeart/2005/8/layout/process1"/>
    <dgm:cxn modelId="{C6BF952F-68C0-CF4D-9E59-CEC4E8206A27}" type="presParOf" srcId="{10DE08CA-BEF7-3147-ABA1-D32A847F2318}" destId="{678FF641-2E5E-5445-81C3-E11A3E50766B}" srcOrd="2" destOrd="0" presId="urn:microsoft.com/office/officeart/2005/8/layout/process1"/>
    <dgm:cxn modelId="{7E4FEC58-2AE9-644C-AB5C-A5C29A337965}" type="presParOf" srcId="{10DE08CA-BEF7-3147-ABA1-D32A847F2318}" destId="{22407EC2-8458-C04D-A308-42FE761DD21D}" srcOrd="3" destOrd="0" presId="urn:microsoft.com/office/officeart/2005/8/layout/process1"/>
    <dgm:cxn modelId="{56242FA6-5DA8-9A4E-93B3-2998E14E62A7}" type="presParOf" srcId="{22407EC2-8458-C04D-A308-42FE761DD21D}" destId="{2FDAFEDE-63B9-4749-8179-E9700669C1B1}" srcOrd="0" destOrd="0" presId="urn:microsoft.com/office/officeart/2005/8/layout/process1"/>
    <dgm:cxn modelId="{B017D6D6-BFEE-9C48-A750-58BACB06DA10}" type="presParOf" srcId="{10DE08CA-BEF7-3147-ABA1-D32A847F2318}" destId="{0CB2797A-C207-1042-B957-04373B513712}" srcOrd="4" destOrd="0" presId="urn:microsoft.com/office/officeart/2005/8/layout/process1"/>
    <dgm:cxn modelId="{5C746E45-C79C-3241-9080-553699BBF481}" type="presParOf" srcId="{10DE08CA-BEF7-3147-ABA1-D32A847F2318}" destId="{0D3169F8-471E-2642-8174-297B3C32558F}" srcOrd="5" destOrd="0" presId="urn:microsoft.com/office/officeart/2005/8/layout/process1"/>
    <dgm:cxn modelId="{79EF2698-15E1-3342-BC7C-52716AD9AFCE}" type="presParOf" srcId="{0D3169F8-471E-2642-8174-297B3C32558F}" destId="{1E984708-F584-9842-AD1B-6A04958EE1F5}" srcOrd="0" destOrd="0" presId="urn:microsoft.com/office/officeart/2005/8/layout/process1"/>
    <dgm:cxn modelId="{86F75B09-9229-F84F-B1E0-07505AAD7EAE}" type="presParOf" srcId="{10DE08CA-BEF7-3147-ABA1-D32A847F2318}" destId="{D47977C6-6CD9-F04E-A1EE-8A0FCCE39209}" srcOrd="6" destOrd="0" presId="urn:microsoft.com/office/officeart/2005/8/layout/process1"/>
    <dgm:cxn modelId="{E4D51B85-A4CE-B94E-967C-85D039E76AC8}" type="presParOf" srcId="{10DE08CA-BEF7-3147-ABA1-D32A847F2318}" destId="{2478537C-355B-3E4A-9123-C9C6E0616B27}" srcOrd="7" destOrd="0" presId="urn:microsoft.com/office/officeart/2005/8/layout/process1"/>
    <dgm:cxn modelId="{FCEFB4D2-C001-154B-8532-B5CCEF498BBB}" type="presParOf" srcId="{2478537C-355B-3E4A-9123-C9C6E0616B27}" destId="{93037434-0605-7447-B0C1-67ADA19EDABA}" srcOrd="0" destOrd="0" presId="urn:microsoft.com/office/officeart/2005/8/layout/process1"/>
    <dgm:cxn modelId="{8FA3443D-567B-134D-9F5D-FDF921699571}" type="presParOf" srcId="{10DE08CA-BEF7-3147-ABA1-D32A847F2318}" destId="{4EF8709D-6FE3-3149-A06E-2C0CEB6D159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C2EEC-18A6-4149-A48B-29D67BDA7DF1}" type="doc">
      <dgm:prSet loTypeId="urn:microsoft.com/office/officeart/2005/8/layout/process2" loCatId="" qsTypeId="urn:microsoft.com/office/officeart/2005/8/quickstyle/simple1" qsCatId="simple" csTypeId="urn:microsoft.com/office/officeart/2005/8/colors/accent1_2" csCatId="accent1" phldr="1"/>
      <dgm:spPr/>
    </dgm:pt>
    <dgm:pt modelId="{09CFDB6F-3A28-6649-AD18-1527DD7DF04A}">
      <dgm:prSet phldrT="[Text]" custT="1"/>
      <dgm:spPr>
        <a:solidFill>
          <a:schemeClr val="bg1"/>
        </a:solidFill>
        <a:ln w="38100">
          <a:solidFill>
            <a:srgbClr val="7030A0"/>
          </a:solidFill>
        </a:ln>
      </dgm:spPr>
      <dgm:t>
        <a:bodyPr/>
        <a:lstStyle/>
        <a:p>
          <a:pPr algn="l">
            <a:spcAft>
              <a:spcPts val="0"/>
            </a:spcAft>
          </a:pPr>
          <a:r>
            <a:rPr lang="en-GB" sz="1600" b="1" dirty="0">
              <a:solidFill>
                <a:srgbClr val="7030A0"/>
              </a:solidFill>
              <a:latin typeface="Arial" panose="020B0604020202020204" pitchFamily="34" charset="0"/>
              <a:cs typeface="Arial" panose="020B0604020202020204" pitchFamily="34" charset="0"/>
            </a:rPr>
            <a:t>Situation</a:t>
          </a:r>
        </a:p>
        <a:p>
          <a:pPr algn="l">
            <a:spcAft>
              <a:spcPct val="35000"/>
            </a:spcAft>
          </a:pPr>
          <a:r>
            <a:rPr lang="en-US" sz="1200" dirty="0">
              <a:solidFill>
                <a:schemeClr val="tx1"/>
              </a:solidFill>
              <a:latin typeface="Arial" panose="020B0604020202020204" pitchFamily="34" charset="0"/>
              <a:cs typeface="Arial" panose="020B0604020202020204" pitchFamily="34" charset="0"/>
            </a:rPr>
            <a:t>“Hello, I am Jon, Sarah’s Care Worker. I am calling because I am concerned about Sarah. She hasn’t been ‘herself’ over the last two days and appears restless, pacing, irritable and snappy with other </a:t>
          </a:r>
          <a:r>
            <a:rPr lang="en-US" sz="1200" dirty="0" err="1">
              <a:solidFill>
                <a:schemeClr val="tx1"/>
              </a:solidFill>
              <a:latin typeface="Arial" panose="020B0604020202020204" pitchFamily="34" charset="0"/>
              <a:cs typeface="Arial" panose="020B0604020202020204" pitchFamily="34" charset="0"/>
            </a:rPr>
            <a:t>carers</a:t>
          </a:r>
          <a:r>
            <a:rPr lang="en-US" sz="1200" dirty="0">
              <a:solidFill>
                <a:schemeClr val="tx1"/>
              </a:solidFill>
              <a:latin typeface="Arial" panose="020B0604020202020204" pitchFamily="34" charset="0"/>
              <a:cs typeface="Arial" panose="020B0604020202020204" pitchFamily="34" charset="0"/>
            </a:rPr>
            <a:t>. She’s not eating her meals and drinking.</a:t>
          </a:r>
          <a:r>
            <a:rPr lang="en-US" sz="1200" dirty="0"/>
            <a:t>”.</a:t>
          </a:r>
          <a:endParaRPr lang="en-GB" sz="1200" b="1" dirty="0">
            <a:latin typeface="Arial" panose="020B0604020202020204" pitchFamily="34" charset="0"/>
            <a:cs typeface="Arial" panose="020B0604020202020204" pitchFamily="34" charset="0"/>
          </a:endParaRPr>
        </a:p>
      </dgm:t>
    </dgm:pt>
    <dgm:pt modelId="{6DACA816-42F6-3B4A-BC6C-AB8863D6DC24}" type="parTrans" cxnId="{66A7C708-E65D-2549-900A-65B4E430A965}">
      <dgm:prSet/>
      <dgm:spPr/>
      <dgm:t>
        <a:bodyPr/>
        <a:lstStyle/>
        <a:p>
          <a:pPr algn="l"/>
          <a:endParaRPr lang="en-GB" sz="1200" b="1">
            <a:latin typeface="Arial" panose="020B0604020202020204" pitchFamily="34" charset="0"/>
            <a:cs typeface="Arial" panose="020B0604020202020204" pitchFamily="34" charset="0"/>
          </a:endParaRPr>
        </a:p>
      </dgm:t>
    </dgm:pt>
    <dgm:pt modelId="{7BC1134B-4788-6141-9401-9D57D70938E2}" type="sibTrans" cxnId="{66A7C708-E65D-2549-900A-65B4E430A965}">
      <dgm:prSet custT="1"/>
      <dgm:spPr>
        <a:solidFill>
          <a:srgbClr val="4F5069"/>
        </a:solidFill>
      </dgm:spPr>
      <dgm:t>
        <a:bodyPr/>
        <a:lstStyle/>
        <a:p>
          <a:pPr algn="l"/>
          <a:endParaRPr lang="en-GB" sz="1200" b="1">
            <a:latin typeface="Arial" panose="020B0604020202020204" pitchFamily="34" charset="0"/>
            <a:cs typeface="Arial" panose="020B0604020202020204" pitchFamily="34" charset="0"/>
          </a:endParaRPr>
        </a:p>
      </dgm:t>
    </dgm:pt>
    <dgm:pt modelId="{DA9E1C51-B8DF-FC44-84CF-E3DBECEAEA3A}">
      <dgm:prSet phldrT="[Text]" custT="1"/>
      <dgm:spPr>
        <a:solidFill>
          <a:schemeClr val="bg1"/>
        </a:solidFill>
        <a:ln w="28575">
          <a:solidFill>
            <a:srgbClr val="A20067"/>
          </a:solidFill>
        </a:ln>
      </dgm:spPr>
      <dgm:t>
        <a:bodyPr/>
        <a:lstStyle/>
        <a:p>
          <a:pPr algn="l">
            <a:spcAft>
              <a:spcPts val="0"/>
            </a:spcAft>
          </a:pPr>
          <a:r>
            <a:rPr lang="en-GB" sz="1600" b="1" dirty="0">
              <a:solidFill>
                <a:srgbClr val="A20067"/>
              </a:solidFill>
              <a:latin typeface="Arial" panose="020B0604020202020204" pitchFamily="34" charset="0"/>
              <a:cs typeface="Arial" panose="020B0604020202020204" pitchFamily="34" charset="0"/>
            </a:rPr>
            <a:t>Background</a:t>
          </a:r>
        </a:p>
        <a:p>
          <a:pPr algn="l">
            <a:spcAft>
              <a:spcPct val="35000"/>
            </a:spcAft>
          </a:pPr>
          <a:r>
            <a:rPr lang="en-US" sz="1200" dirty="0">
              <a:solidFill>
                <a:schemeClr val="tx1"/>
              </a:solidFill>
              <a:latin typeface="Arial" panose="020B0604020202020204" pitchFamily="34" charset="0"/>
              <a:cs typeface="Arial" panose="020B0604020202020204" pitchFamily="34" charset="0"/>
            </a:rPr>
            <a:t>“Sarah has a learning disability. She is usually fit and well. She is usually very chatty and outgoing and quite assertive about her needs. She does not have any specific medical history and is not taking any regular medications”.</a:t>
          </a:r>
          <a:endParaRPr lang="en-GB" sz="1200" b="1" dirty="0">
            <a:solidFill>
              <a:schemeClr val="tx1"/>
            </a:solidFill>
            <a:latin typeface="Arial" panose="020B0604020202020204" pitchFamily="34" charset="0"/>
            <a:cs typeface="Arial" panose="020B0604020202020204" pitchFamily="34" charset="0"/>
          </a:endParaRPr>
        </a:p>
      </dgm:t>
    </dgm:pt>
    <dgm:pt modelId="{54E7ADAA-817D-6E4D-858E-F785BCE626BF}" type="parTrans" cxnId="{19388F4A-ABBB-9640-A577-214D68FFCF3B}">
      <dgm:prSet/>
      <dgm:spPr/>
      <dgm:t>
        <a:bodyPr/>
        <a:lstStyle/>
        <a:p>
          <a:pPr algn="l"/>
          <a:endParaRPr lang="en-GB" sz="1200" b="1">
            <a:latin typeface="Arial" panose="020B0604020202020204" pitchFamily="34" charset="0"/>
            <a:cs typeface="Arial" panose="020B0604020202020204" pitchFamily="34" charset="0"/>
          </a:endParaRPr>
        </a:p>
      </dgm:t>
    </dgm:pt>
    <dgm:pt modelId="{2DA695E8-6AC7-1F48-844C-2849B874E360}" type="sibTrans" cxnId="{19388F4A-ABBB-9640-A577-214D68FFCF3B}">
      <dgm:prSet custT="1"/>
      <dgm:spPr>
        <a:solidFill>
          <a:srgbClr val="4F5069"/>
        </a:solidFill>
      </dgm:spPr>
      <dgm:t>
        <a:bodyPr/>
        <a:lstStyle/>
        <a:p>
          <a:pPr algn="l"/>
          <a:endParaRPr lang="en-GB" sz="1200" b="1">
            <a:latin typeface="Arial" panose="020B0604020202020204" pitchFamily="34" charset="0"/>
            <a:cs typeface="Arial" panose="020B0604020202020204" pitchFamily="34" charset="0"/>
          </a:endParaRPr>
        </a:p>
      </dgm:t>
    </dgm:pt>
    <dgm:pt modelId="{785F378C-1919-A040-B0C8-EA081DF163A0}">
      <dgm:prSet phldrT="[Text]" custT="1"/>
      <dgm:spPr>
        <a:solidFill>
          <a:schemeClr val="bg1"/>
        </a:solidFill>
        <a:ln w="28575">
          <a:solidFill>
            <a:srgbClr val="37819D"/>
          </a:solidFill>
        </a:ln>
      </dgm:spPr>
      <dgm:t>
        <a:bodyPr/>
        <a:lstStyle/>
        <a:p>
          <a:pPr algn="l">
            <a:spcAft>
              <a:spcPts val="0"/>
            </a:spcAft>
          </a:pPr>
          <a:r>
            <a:rPr lang="en-GB" sz="1600" b="1" dirty="0">
              <a:solidFill>
                <a:srgbClr val="37819D"/>
              </a:solidFill>
              <a:latin typeface="Arial" panose="020B0604020202020204" pitchFamily="34" charset="0"/>
              <a:cs typeface="Arial" panose="020B0604020202020204" pitchFamily="34" charset="0"/>
            </a:rPr>
            <a:t>Assessment</a:t>
          </a:r>
        </a:p>
        <a:p>
          <a:pPr algn="l">
            <a:spcAft>
              <a:spcPts val="0"/>
            </a:spcAft>
          </a:pPr>
          <a:r>
            <a:rPr lang="en-US" sz="1200" dirty="0">
              <a:solidFill>
                <a:schemeClr val="tx1"/>
              </a:solidFill>
              <a:latin typeface="Arial" panose="020B0604020202020204" pitchFamily="34" charset="0"/>
              <a:cs typeface="Arial" panose="020B0604020202020204" pitchFamily="34" charset="0"/>
            </a:rPr>
            <a:t>“Sarah usually tells us if she’s feeling unwell. I am concerned it is a physical illness which isn’t getting any better.”</a:t>
          </a:r>
          <a:endParaRPr lang="en-GB" sz="1200" b="1" dirty="0">
            <a:solidFill>
              <a:schemeClr val="tx1"/>
            </a:solidFill>
            <a:latin typeface="Arial" panose="020B0604020202020204" pitchFamily="34" charset="0"/>
            <a:cs typeface="Arial" panose="020B0604020202020204" pitchFamily="34" charset="0"/>
          </a:endParaRPr>
        </a:p>
      </dgm:t>
    </dgm:pt>
    <dgm:pt modelId="{67B24EAE-303D-7945-9163-3DE6FAE01719}" type="parTrans" cxnId="{74A96DE3-63E9-B04F-B381-1863C8AAC819}">
      <dgm:prSet/>
      <dgm:spPr/>
      <dgm:t>
        <a:bodyPr/>
        <a:lstStyle/>
        <a:p>
          <a:pPr algn="l"/>
          <a:endParaRPr lang="en-GB" sz="1200" b="1">
            <a:latin typeface="Arial" panose="020B0604020202020204" pitchFamily="34" charset="0"/>
            <a:cs typeface="Arial" panose="020B0604020202020204" pitchFamily="34" charset="0"/>
          </a:endParaRPr>
        </a:p>
      </dgm:t>
    </dgm:pt>
    <dgm:pt modelId="{C69336BD-6E38-5D47-AE9C-912E384B2524}" type="sibTrans" cxnId="{74A96DE3-63E9-B04F-B381-1863C8AAC819}">
      <dgm:prSet custT="1"/>
      <dgm:spPr>
        <a:solidFill>
          <a:srgbClr val="4F5069"/>
        </a:solidFill>
      </dgm:spPr>
      <dgm:t>
        <a:bodyPr/>
        <a:lstStyle/>
        <a:p>
          <a:pPr algn="l"/>
          <a:endParaRPr lang="en-GB" sz="1200" b="1">
            <a:latin typeface="Arial" panose="020B0604020202020204" pitchFamily="34" charset="0"/>
            <a:cs typeface="Arial" panose="020B0604020202020204" pitchFamily="34" charset="0"/>
          </a:endParaRPr>
        </a:p>
      </dgm:t>
    </dgm:pt>
    <dgm:pt modelId="{A1F2A3C2-9D41-0645-AB18-E6FB79FD49FB}">
      <dgm:prSet custT="1"/>
      <dgm:spPr>
        <a:solidFill>
          <a:schemeClr val="bg1"/>
        </a:solidFill>
        <a:ln w="28575">
          <a:solidFill>
            <a:srgbClr val="20A750"/>
          </a:solidFill>
        </a:ln>
      </dgm:spPr>
      <dgm:t>
        <a:bodyPr/>
        <a:lstStyle/>
        <a:p>
          <a:pPr algn="l">
            <a:spcAft>
              <a:spcPts val="0"/>
            </a:spcAft>
          </a:pPr>
          <a:r>
            <a:rPr lang="en-GB" sz="1600" b="1" dirty="0">
              <a:solidFill>
                <a:srgbClr val="00A651"/>
              </a:solidFill>
              <a:latin typeface="Arial" panose="020B0604020202020204" pitchFamily="34" charset="0"/>
              <a:cs typeface="Arial" panose="020B0604020202020204" pitchFamily="34" charset="0"/>
            </a:rPr>
            <a:t>Recommendation</a:t>
          </a:r>
        </a:p>
        <a:p>
          <a:pPr algn="l">
            <a:spcAft>
              <a:spcPts val="0"/>
            </a:spcAft>
          </a:pPr>
          <a:r>
            <a:rPr lang="en-US" sz="1200" dirty="0">
              <a:solidFill>
                <a:sysClr val="windowText" lastClr="000000"/>
              </a:solidFill>
            </a:rPr>
            <a:t>“Sarah doesn’t like hospitals or GP’s so I would like you to come and see Sarah for an assessment. Could you tell me if there is anything I should do in the meantime?" (It is likely the doctor will ask various questions during the assessment and make recommendations).</a:t>
          </a:r>
          <a:endParaRPr lang="en-GB" sz="1200" b="1" dirty="0">
            <a:solidFill>
              <a:sysClr val="windowText" lastClr="000000"/>
            </a:solidFill>
            <a:latin typeface="Arial" panose="020B0604020202020204" pitchFamily="34" charset="0"/>
            <a:cs typeface="Arial" panose="020B0604020202020204" pitchFamily="34" charset="0"/>
          </a:endParaRPr>
        </a:p>
      </dgm:t>
    </dgm:pt>
    <dgm:pt modelId="{116C0E52-38B7-0548-9723-0D9BA26FE783}" type="parTrans" cxnId="{C121F8B8-CE15-4644-870E-8E7783AC37BC}">
      <dgm:prSet/>
      <dgm:spPr/>
      <dgm:t>
        <a:bodyPr/>
        <a:lstStyle/>
        <a:p>
          <a:pPr algn="l"/>
          <a:endParaRPr lang="en-GB" sz="1200" b="1">
            <a:latin typeface="Arial" panose="020B0604020202020204" pitchFamily="34" charset="0"/>
            <a:cs typeface="Arial" panose="020B0604020202020204" pitchFamily="34" charset="0"/>
          </a:endParaRPr>
        </a:p>
      </dgm:t>
    </dgm:pt>
    <dgm:pt modelId="{8DF59B1E-4F92-784F-926A-D8496554EC0A}" type="sibTrans" cxnId="{C121F8B8-CE15-4644-870E-8E7783AC37BC}">
      <dgm:prSet custT="1"/>
      <dgm:spPr>
        <a:solidFill>
          <a:srgbClr val="4F5069"/>
        </a:solidFill>
      </dgm:spPr>
      <dgm:t>
        <a:bodyPr/>
        <a:lstStyle/>
        <a:p>
          <a:pPr algn="l"/>
          <a:endParaRPr lang="en-GB" sz="1200" b="1">
            <a:latin typeface="Arial" panose="020B0604020202020204" pitchFamily="34" charset="0"/>
            <a:cs typeface="Arial" panose="020B0604020202020204" pitchFamily="34" charset="0"/>
          </a:endParaRPr>
        </a:p>
      </dgm:t>
    </dgm:pt>
    <dgm:pt modelId="{07D046FE-AF0A-874C-89E8-8F472E54CD8A}">
      <dgm:prSet custT="1"/>
      <dgm:spPr>
        <a:solidFill>
          <a:schemeClr val="bg1"/>
        </a:solidFill>
        <a:ln w="28575">
          <a:solidFill>
            <a:srgbClr val="91D150"/>
          </a:solidFill>
        </a:ln>
      </dgm:spPr>
      <dgm:t>
        <a:bodyPr/>
        <a:lstStyle/>
        <a:p>
          <a:pPr algn="l">
            <a:spcAft>
              <a:spcPts val="0"/>
            </a:spcAft>
          </a:pPr>
          <a:r>
            <a:rPr lang="en-GB" sz="1600" b="1" dirty="0">
              <a:solidFill>
                <a:srgbClr val="91D150"/>
              </a:solidFill>
              <a:latin typeface="Arial" panose="020B0604020202020204" pitchFamily="34" charset="0"/>
              <a:cs typeface="Arial" panose="020B0604020202020204" pitchFamily="34" charset="0"/>
            </a:rPr>
            <a:t>Decision</a:t>
          </a:r>
        </a:p>
        <a:p>
          <a:pPr algn="l">
            <a:spcAft>
              <a:spcPts val="0"/>
            </a:spcAft>
          </a:pPr>
          <a:r>
            <a:rPr lang="en-US" sz="1200" dirty="0">
              <a:solidFill>
                <a:schemeClr val="tx1"/>
              </a:solidFill>
              <a:latin typeface="Arial" panose="020B0604020202020204" pitchFamily="34" charset="0"/>
              <a:cs typeface="Arial" panose="020B0604020202020204" pitchFamily="34" charset="0"/>
            </a:rPr>
            <a:t>The GP agrees to visit today. Continue to monitor and call back if Sarah’s condition gets worse before the GP arrives</a:t>
          </a:r>
          <a:r>
            <a:rPr lang="en-US" sz="1200" dirty="0">
              <a:solidFill>
                <a:srgbClr val="91D150"/>
              </a:solidFill>
              <a:latin typeface="Arial" panose="020B0604020202020204" pitchFamily="34" charset="0"/>
              <a:cs typeface="Arial" panose="020B0604020202020204" pitchFamily="34" charset="0"/>
            </a:rPr>
            <a:t>.</a:t>
          </a:r>
          <a:endParaRPr lang="en-GB" sz="1200" b="1" dirty="0">
            <a:solidFill>
              <a:srgbClr val="91D150"/>
            </a:solidFill>
            <a:latin typeface="Arial" panose="020B0604020202020204" pitchFamily="34" charset="0"/>
            <a:cs typeface="Arial" panose="020B0604020202020204" pitchFamily="34" charset="0"/>
          </a:endParaRPr>
        </a:p>
      </dgm:t>
    </dgm:pt>
    <dgm:pt modelId="{8AF1DD48-5C7C-B945-A060-6A0416BE1F19}" type="parTrans" cxnId="{A25C15D1-DECE-8247-AEF5-721F411446C4}">
      <dgm:prSet/>
      <dgm:spPr/>
      <dgm:t>
        <a:bodyPr/>
        <a:lstStyle/>
        <a:p>
          <a:pPr algn="l"/>
          <a:endParaRPr lang="en-GB" sz="1200" b="1">
            <a:latin typeface="Arial" panose="020B0604020202020204" pitchFamily="34" charset="0"/>
            <a:cs typeface="Arial" panose="020B0604020202020204" pitchFamily="34" charset="0"/>
          </a:endParaRPr>
        </a:p>
      </dgm:t>
    </dgm:pt>
    <dgm:pt modelId="{E8088BB7-5A49-694A-89ED-3DC8DDE0FC3C}" type="sibTrans" cxnId="{A25C15D1-DECE-8247-AEF5-721F411446C4}">
      <dgm:prSet/>
      <dgm:spPr/>
      <dgm:t>
        <a:bodyPr/>
        <a:lstStyle/>
        <a:p>
          <a:pPr algn="l"/>
          <a:endParaRPr lang="en-GB" sz="1200" b="1">
            <a:latin typeface="Arial" panose="020B0604020202020204" pitchFamily="34" charset="0"/>
            <a:cs typeface="Arial" panose="020B0604020202020204" pitchFamily="34" charset="0"/>
          </a:endParaRPr>
        </a:p>
      </dgm:t>
    </dgm:pt>
    <dgm:pt modelId="{95C48C4F-E68E-5040-BD64-E80FC156D1FF}" type="pres">
      <dgm:prSet presAssocID="{BD2C2EEC-18A6-4149-A48B-29D67BDA7DF1}" presName="linearFlow" presStyleCnt="0">
        <dgm:presLayoutVars>
          <dgm:resizeHandles val="exact"/>
        </dgm:presLayoutVars>
      </dgm:prSet>
      <dgm:spPr/>
    </dgm:pt>
    <dgm:pt modelId="{B880FD1B-41E0-2E46-9E7E-3EE76382A111}" type="pres">
      <dgm:prSet presAssocID="{09CFDB6F-3A28-6649-AD18-1527DD7DF04A}" presName="node" presStyleLbl="node1" presStyleIdx="0" presStyleCnt="5" custScaleX="381739">
        <dgm:presLayoutVars>
          <dgm:bulletEnabled val="1"/>
        </dgm:presLayoutVars>
      </dgm:prSet>
      <dgm:spPr/>
    </dgm:pt>
    <dgm:pt modelId="{E77FB1EF-6FEF-2048-AFFD-247C02CFE0EA}" type="pres">
      <dgm:prSet presAssocID="{7BC1134B-4788-6141-9401-9D57D70938E2}" presName="sibTrans" presStyleLbl="sibTrans2D1" presStyleIdx="0" presStyleCnt="4"/>
      <dgm:spPr/>
    </dgm:pt>
    <dgm:pt modelId="{6FE9D05D-0186-A24A-9965-105233BAB030}" type="pres">
      <dgm:prSet presAssocID="{7BC1134B-4788-6141-9401-9D57D70938E2}" presName="connectorText" presStyleLbl="sibTrans2D1" presStyleIdx="0" presStyleCnt="4"/>
      <dgm:spPr/>
    </dgm:pt>
    <dgm:pt modelId="{BF265410-0320-9A4D-AD85-5051377302DB}" type="pres">
      <dgm:prSet presAssocID="{DA9E1C51-B8DF-FC44-84CF-E3DBECEAEA3A}" presName="node" presStyleLbl="node1" presStyleIdx="1" presStyleCnt="5" custScaleX="381739">
        <dgm:presLayoutVars>
          <dgm:bulletEnabled val="1"/>
        </dgm:presLayoutVars>
      </dgm:prSet>
      <dgm:spPr/>
    </dgm:pt>
    <dgm:pt modelId="{5225D5C4-E52B-C14C-9EBF-5DECCBE82429}" type="pres">
      <dgm:prSet presAssocID="{2DA695E8-6AC7-1F48-844C-2849B874E360}" presName="sibTrans" presStyleLbl="sibTrans2D1" presStyleIdx="1" presStyleCnt="4"/>
      <dgm:spPr/>
    </dgm:pt>
    <dgm:pt modelId="{33AF1409-49AE-854B-830E-F5F9DC0C226F}" type="pres">
      <dgm:prSet presAssocID="{2DA695E8-6AC7-1F48-844C-2849B874E360}" presName="connectorText" presStyleLbl="sibTrans2D1" presStyleIdx="1" presStyleCnt="4"/>
      <dgm:spPr/>
    </dgm:pt>
    <dgm:pt modelId="{7ABECF64-A116-844C-91F4-74A5666DD47D}" type="pres">
      <dgm:prSet presAssocID="{785F378C-1919-A040-B0C8-EA081DF163A0}" presName="node" presStyleLbl="node1" presStyleIdx="2" presStyleCnt="5" custScaleX="381739">
        <dgm:presLayoutVars>
          <dgm:bulletEnabled val="1"/>
        </dgm:presLayoutVars>
      </dgm:prSet>
      <dgm:spPr/>
    </dgm:pt>
    <dgm:pt modelId="{ACAE509F-05B0-B14B-8833-CBC5BA75AC9E}" type="pres">
      <dgm:prSet presAssocID="{C69336BD-6E38-5D47-AE9C-912E384B2524}" presName="sibTrans" presStyleLbl="sibTrans2D1" presStyleIdx="2" presStyleCnt="4"/>
      <dgm:spPr/>
    </dgm:pt>
    <dgm:pt modelId="{AB7CBAE6-22CE-2942-9782-0D91900D39DC}" type="pres">
      <dgm:prSet presAssocID="{C69336BD-6E38-5D47-AE9C-912E384B2524}" presName="connectorText" presStyleLbl="sibTrans2D1" presStyleIdx="2" presStyleCnt="4"/>
      <dgm:spPr/>
    </dgm:pt>
    <dgm:pt modelId="{C41C708E-2665-B448-AFD9-B11ACA725740}" type="pres">
      <dgm:prSet presAssocID="{A1F2A3C2-9D41-0645-AB18-E6FB79FD49FB}" presName="node" presStyleLbl="node1" presStyleIdx="3" presStyleCnt="5" custScaleX="381739">
        <dgm:presLayoutVars>
          <dgm:bulletEnabled val="1"/>
        </dgm:presLayoutVars>
      </dgm:prSet>
      <dgm:spPr/>
    </dgm:pt>
    <dgm:pt modelId="{2152C298-E0D4-DB44-95F9-82FDF6E72750}" type="pres">
      <dgm:prSet presAssocID="{8DF59B1E-4F92-784F-926A-D8496554EC0A}" presName="sibTrans" presStyleLbl="sibTrans2D1" presStyleIdx="3" presStyleCnt="4"/>
      <dgm:spPr/>
    </dgm:pt>
    <dgm:pt modelId="{8D3B3C73-383D-2B4A-BAAE-C0FCEE5D10AB}" type="pres">
      <dgm:prSet presAssocID="{8DF59B1E-4F92-784F-926A-D8496554EC0A}" presName="connectorText" presStyleLbl="sibTrans2D1" presStyleIdx="3" presStyleCnt="4"/>
      <dgm:spPr/>
    </dgm:pt>
    <dgm:pt modelId="{92E5D6E5-5328-084C-9169-2A087D24676B}" type="pres">
      <dgm:prSet presAssocID="{07D046FE-AF0A-874C-89E8-8F472E54CD8A}" presName="node" presStyleLbl="node1" presStyleIdx="4" presStyleCnt="5" custScaleX="381739">
        <dgm:presLayoutVars>
          <dgm:bulletEnabled val="1"/>
        </dgm:presLayoutVars>
      </dgm:prSet>
      <dgm:spPr/>
    </dgm:pt>
  </dgm:ptLst>
  <dgm:cxnLst>
    <dgm:cxn modelId="{66A7C708-E65D-2549-900A-65B4E430A965}" srcId="{BD2C2EEC-18A6-4149-A48B-29D67BDA7DF1}" destId="{09CFDB6F-3A28-6649-AD18-1527DD7DF04A}" srcOrd="0" destOrd="0" parTransId="{6DACA816-42F6-3B4A-BC6C-AB8863D6DC24}" sibTransId="{7BC1134B-4788-6141-9401-9D57D70938E2}"/>
    <dgm:cxn modelId="{C063CE19-BC45-F04E-A70F-3FEEB8C34B2B}" type="presOf" srcId="{7BC1134B-4788-6141-9401-9D57D70938E2}" destId="{6FE9D05D-0186-A24A-9965-105233BAB030}" srcOrd="1" destOrd="0" presId="urn:microsoft.com/office/officeart/2005/8/layout/process2"/>
    <dgm:cxn modelId="{19388F4A-ABBB-9640-A577-214D68FFCF3B}" srcId="{BD2C2EEC-18A6-4149-A48B-29D67BDA7DF1}" destId="{DA9E1C51-B8DF-FC44-84CF-E3DBECEAEA3A}" srcOrd="1" destOrd="0" parTransId="{54E7ADAA-817D-6E4D-858E-F785BCE626BF}" sibTransId="{2DA695E8-6AC7-1F48-844C-2849B874E360}"/>
    <dgm:cxn modelId="{2A460171-67F8-4C42-9FFA-6320E55BAA6D}" type="presOf" srcId="{7BC1134B-4788-6141-9401-9D57D70938E2}" destId="{E77FB1EF-6FEF-2048-AFFD-247C02CFE0EA}" srcOrd="0" destOrd="0" presId="urn:microsoft.com/office/officeart/2005/8/layout/process2"/>
    <dgm:cxn modelId="{26AFF788-E75C-8843-942C-39C067642435}" type="presOf" srcId="{C69336BD-6E38-5D47-AE9C-912E384B2524}" destId="{ACAE509F-05B0-B14B-8833-CBC5BA75AC9E}" srcOrd="0" destOrd="0" presId="urn:microsoft.com/office/officeart/2005/8/layout/process2"/>
    <dgm:cxn modelId="{97D13F94-09F8-C649-A846-CCB30EB80D7F}" type="presOf" srcId="{2DA695E8-6AC7-1F48-844C-2849B874E360}" destId="{33AF1409-49AE-854B-830E-F5F9DC0C226F}" srcOrd="1" destOrd="0" presId="urn:microsoft.com/office/officeart/2005/8/layout/process2"/>
    <dgm:cxn modelId="{EB90F9A5-B080-C246-BB6D-D39F0F0FA34B}" type="presOf" srcId="{8DF59B1E-4F92-784F-926A-D8496554EC0A}" destId="{2152C298-E0D4-DB44-95F9-82FDF6E72750}" srcOrd="0" destOrd="0" presId="urn:microsoft.com/office/officeart/2005/8/layout/process2"/>
    <dgm:cxn modelId="{5619EEAE-E16E-C043-9359-1E2A1E458070}" type="presOf" srcId="{785F378C-1919-A040-B0C8-EA081DF163A0}" destId="{7ABECF64-A116-844C-91F4-74A5666DD47D}" srcOrd="0" destOrd="0" presId="urn:microsoft.com/office/officeart/2005/8/layout/process2"/>
    <dgm:cxn modelId="{C121F8B8-CE15-4644-870E-8E7783AC37BC}" srcId="{BD2C2EEC-18A6-4149-A48B-29D67BDA7DF1}" destId="{A1F2A3C2-9D41-0645-AB18-E6FB79FD49FB}" srcOrd="3" destOrd="0" parTransId="{116C0E52-38B7-0548-9723-0D9BA26FE783}" sibTransId="{8DF59B1E-4F92-784F-926A-D8496554EC0A}"/>
    <dgm:cxn modelId="{2A2D1DBE-EACE-364E-8D08-7C5A2677F8CF}" type="presOf" srcId="{07D046FE-AF0A-874C-89E8-8F472E54CD8A}" destId="{92E5D6E5-5328-084C-9169-2A087D24676B}" srcOrd="0" destOrd="0" presId="urn:microsoft.com/office/officeart/2005/8/layout/process2"/>
    <dgm:cxn modelId="{A25C15D1-DECE-8247-AEF5-721F411446C4}" srcId="{BD2C2EEC-18A6-4149-A48B-29D67BDA7DF1}" destId="{07D046FE-AF0A-874C-89E8-8F472E54CD8A}" srcOrd="4" destOrd="0" parTransId="{8AF1DD48-5C7C-B945-A060-6A0416BE1F19}" sibTransId="{E8088BB7-5A49-694A-89ED-3DC8DDE0FC3C}"/>
    <dgm:cxn modelId="{1E3A35D3-6013-834D-B6AB-F8134ED7351B}" type="presOf" srcId="{09CFDB6F-3A28-6649-AD18-1527DD7DF04A}" destId="{B880FD1B-41E0-2E46-9E7E-3EE76382A111}" srcOrd="0" destOrd="0" presId="urn:microsoft.com/office/officeart/2005/8/layout/process2"/>
    <dgm:cxn modelId="{FA8C3ED7-D0C7-4242-A370-C5EC6A9476D2}" type="presOf" srcId="{A1F2A3C2-9D41-0645-AB18-E6FB79FD49FB}" destId="{C41C708E-2665-B448-AFD9-B11ACA725740}" srcOrd="0" destOrd="0" presId="urn:microsoft.com/office/officeart/2005/8/layout/process2"/>
    <dgm:cxn modelId="{2480D7D8-2DBF-C24D-9F5B-71455DC75E41}" type="presOf" srcId="{2DA695E8-6AC7-1F48-844C-2849B874E360}" destId="{5225D5C4-E52B-C14C-9EBF-5DECCBE82429}" srcOrd="0" destOrd="0" presId="urn:microsoft.com/office/officeart/2005/8/layout/process2"/>
    <dgm:cxn modelId="{9F041DDA-3C83-0847-B4BF-4226E9829000}" type="presOf" srcId="{DA9E1C51-B8DF-FC44-84CF-E3DBECEAEA3A}" destId="{BF265410-0320-9A4D-AD85-5051377302DB}" srcOrd="0" destOrd="0" presId="urn:microsoft.com/office/officeart/2005/8/layout/process2"/>
    <dgm:cxn modelId="{74A96DE3-63E9-B04F-B381-1863C8AAC819}" srcId="{BD2C2EEC-18A6-4149-A48B-29D67BDA7DF1}" destId="{785F378C-1919-A040-B0C8-EA081DF163A0}" srcOrd="2" destOrd="0" parTransId="{67B24EAE-303D-7945-9163-3DE6FAE01719}" sibTransId="{C69336BD-6E38-5D47-AE9C-912E384B2524}"/>
    <dgm:cxn modelId="{D24675F0-DAC0-7C41-B359-8AF8F2C87A3F}" type="presOf" srcId="{BD2C2EEC-18A6-4149-A48B-29D67BDA7DF1}" destId="{95C48C4F-E68E-5040-BD64-E80FC156D1FF}" srcOrd="0" destOrd="0" presId="urn:microsoft.com/office/officeart/2005/8/layout/process2"/>
    <dgm:cxn modelId="{C6219BF7-93A7-2347-A113-9BA167E226B4}" type="presOf" srcId="{8DF59B1E-4F92-784F-926A-D8496554EC0A}" destId="{8D3B3C73-383D-2B4A-BAAE-C0FCEE5D10AB}" srcOrd="1" destOrd="0" presId="urn:microsoft.com/office/officeart/2005/8/layout/process2"/>
    <dgm:cxn modelId="{76F86CFC-AA36-9A45-A1D8-532825A1F9E3}" type="presOf" srcId="{C69336BD-6E38-5D47-AE9C-912E384B2524}" destId="{AB7CBAE6-22CE-2942-9782-0D91900D39DC}" srcOrd="1" destOrd="0" presId="urn:microsoft.com/office/officeart/2005/8/layout/process2"/>
    <dgm:cxn modelId="{B9C13E93-46C4-F548-9F4C-F62A59758602}" type="presParOf" srcId="{95C48C4F-E68E-5040-BD64-E80FC156D1FF}" destId="{B880FD1B-41E0-2E46-9E7E-3EE76382A111}" srcOrd="0" destOrd="0" presId="urn:microsoft.com/office/officeart/2005/8/layout/process2"/>
    <dgm:cxn modelId="{6691487A-AE3E-DF4F-A8BC-42D9982666B2}" type="presParOf" srcId="{95C48C4F-E68E-5040-BD64-E80FC156D1FF}" destId="{E77FB1EF-6FEF-2048-AFFD-247C02CFE0EA}" srcOrd="1" destOrd="0" presId="urn:microsoft.com/office/officeart/2005/8/layout/process2"/>
    <dgm:cxn modelId="{449E3661-163D-9944-A976-07440D87DD06}" type="presParOf" srcId="{E77FB1EF-6FEF-2048-AFFD-247C02CFE0EA}" destId="{6FE9D05D-0186-A24A-9965-105233BAB030}" srcOrd="0" destOrd="0" presId="urn:microsoft.com/office/officeart/2005/8/layout/process2"/>
    <dgm:cxn modelId="{A9F80BFA-ECBA-1D40-9395-5D9892A4A2EE}" type="presParOf" srcId="{95C48C4F-E68E-5040-BD64-E80FC156D1FF}" destId="{BF265410-0320-9A4D-AD85-5051377302DB}" srcOrd="2" destOrd="0" presId="urn:microsoft.com/office/officeart/2005/8/layout/process2"/>
    <dgm:cxn modelId="{84A6C324-9BA6-8040-9708-5B986A87BA9B}" type="presParOf" srcId="{95C48C4F-E68E-5040-BD64-E80FC156D1FF}" destId="{5225D5C4-E52B-C14C-9EBF-5DECCBE82429}" srcOrd="3" destOrd="0" presId="urn:microsoft.com/office/officeart/2005/8/layout/process2"/>
    <dgm:cxn modelId="{49A68BB5-1357-FE42-AD9D-487B3F0755CA}" type="presParOf" srcId="{5225D5C4-E52B-C14C-9EBF-5DECCBE82429}" destId="{33AF1409-49AE-854B-830E-F5F9DC0C226F}" srcOrd="0" destOrd="0" presId="urn:microsoft.com/office/officeart/2005/8/layout/process2"/>
    <dgm:cxn modelId="{6D7F0E9C-5C35-E744-A5CD-66E3DB17883E}" type="presParOf" srcId="{95C48C4F-E68E-5040-BD64-E80FC156D1FF}" destId="{7ABECF64-A116-844C-91F4-74A5666DD47D}" srcOrd="4" destOrd="0" presId="urn:microsoft.com/office/officeart/2005/8/layout/process2"/>
    <dgm:cxn modelId="{60BB7413-C4A7-1340-AA0F-7AF6A140D163}" type="presParOf" srcId="{95C48C4F-E68E-5040-BD64-E80FC156D1FF}" destId="{ACAE509F-05B0-B14B-8833-CBC5BA75AC9E}" srcOrd="5" destOrd="0" presId="urn:microsoft.com/office/officeart/2005/8/layout/process2"/>
    <dgm:cxn modelId="{4EC03992-1B53-9F4B-A11A-23564A09B383}" type="presParOf" srcId="{ACAE509F-05B0-B14B-8833-CBC5BA75AC9E}" destId="{AB7CBAE6-22CE-2942-9782-0D91900D39DC}" srcOrd="0" destOrd="0" presId="urn:microsoft.com/office/officeart/2005/8/layout/process2"/>
    <dgm:cxn modelId="{45860F9A-8DD6-2645-B815-CEC3EDA35DC6}" type="presParOf" srcId="{95C48C4F-E68E-5040-BD64-E80FC156D1FF}" destId="{C41C708E-2665-B448-AFD9-B11ACA725740}" srcOrd="6" destOrd="0" presId="urn:microsoft.com/office/officeart/2005/8/layout/process2"/>
    <dgm:cxn modelId="{443BE559-673E-5745-A602-6A25CACF25A2}" type="presParOf" srcId="{95C48C4F-E68E-5040-BD64-E80FC156D1FF}" destId="{2152C298-E0D4-DB44-95F9-82FDF6E72750}" srcOrd="7" destOrd="0" presId="urn:microsoft.com/office/officeart/2005/8/layout/process2"/>
    <dgm:cxn modelId="{D7B21650-FAC0-3A49-ABBB-FCC95FE219F7}" type="presParOf" srcId="{2152C298-E0D4-DB44-95F9-82FDF6E72750}" destId="{8D3B3C73-383D-2B4A-BAAE-C0FCEE5D10AB}" srcOrd="0" destOrd="0" presId="urn:microsoft.com/office/officeart/2005/8/layout/process2"/>
    <dgm:cxn modelId="{A6EED7CA-EBF0-9A4A-8B91-DECA99C031F7}" type="presParOf" srcId="{95C48C4F-E68E-5040-BD64-E80FC156D1FF}" destId="{92E5D6E5-5328-084C-9169-2A087D24676B}"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C2EEC-18A6-4149-A48B-29D67BDA7DF1}" type="doc">
      <dgm:prSet loTypeId="urn:microsoft.com/office/officeart/2005/8/layout/process1" loCatId="" qsTypeId="urn:microsoft.com/office/officeart/2005/8/quickstyle/simple1" qsCatId="simple" csTypeId="urn:microsoft.com/office/officeart/2005/8/colors/accent1_2" csCatId="accent1" phldr="1"/>
      <dgm:spPr/>
    </dgm:pt>
    <dgm:pt modelId="{09CFDB6F-3A28-6649-AD18-1527DD7DF04A}">
      <dgm:prSet phldrT="[Text]" custT="1"/>
      <dgm:spPr>
        <a:solidFill>
          <a:srgbClr val="7030A0"/>
        </a:solidFill>
      </dgm:spPr>
      <dgm:t>
        <a:bodyPr/>
        <a:lstStyle/>
        <a:p>
          <a:r>
            <a:rPr lang="en-GB" sz="1400" b="1" dirty="0">
              <a:latin typeface="Arial" panose="020B0604020202020204" pitchFamily="34" charset="0"/>
              <a:cs typeface="Arial" panose="020B0604020202020204" pitchFamily="34" charset="0"/>
            </a:rPr>
            <a:t>Situation</a:t>
          </a:r>
        </a:p>
      </dgm:t>
    </dgm:pt>
    <dgm:pt modelId="{6DACA816-42F6-3B4A-BC6C-AB8863D6DC24}" type="parTrans" cxnId="{66A7C708-E65D-2549-900A-65B4E430A965}">
      <dgm:prSet/>
      <dgm:spPr/>
      <dgm:t>
        <a:bodyPr/>
        <a:lstStyle/>
        <a:p>
          <a:endParaRPr lang="en-GB" sz="1400" b="1">
            <a:latin typeface="Arial" panose="020B0604020202020204" pitchFamily="34" charset="0"/>
            <a:cs typeface="Arial" panose="020B0604020202020204" pitchFamily="34" charset="0"/>
          </a:endParaRPr>
        </a:p>
      </dgm:t>
    </dgm:pt>
    <dgm:pt modelId="{7BC1134B-4788-6141-9401-9D57D70938E2}" type="sibTrans" cxnId="{66A7C708-E65D-2549-900A-65B4E430A965}">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DA9E1C51-B8DF-FC44-84CF-E3DBECEAEA3A}">
      <dgm:prSet phldrT="[Text]" custT="1"/>
      <dgm:spPr>
        <a:solidFill>
          <a:srgbClr val="A20067"/>
        </a:solidFill>
      </dgm:spPr>
      <dgm:t>
        <a:bodyPr/>
        <a:lstStyle/>
        <a:p>
          <a:r>
            <a:rPr lang="en-GB" sz="1400" b="1" dirty="0">
              <a:latin typeface="Arial" panose="020B0604020202020204" pitchFamily="34" charset="0"/>
              <a:cs typeface="Arial" panose="020B0604020202020204" pitchFamily="34" charset="0"/>
            </a:rPr>
            <a:t>Background</a:t>
          </a:r>
        </a:p>
      </dgm:t>
    </dgm:pt>
    <dgm:pt modelId="{54E7ADAA-817D-6E4D-858E-F785BCE626BF}" type="parTrans" cxnId="{19388F4A-ABBB-9640-A577-214D68FFCF3B}">
      <dgm:prSet/>
      <dgm:spPr/>
      <dgm:t>
        <a:bodyPr/>
        <a:lstStyle/>
        <a:p>
          <a:endParaRPr lang="en-GB" sz="1400" b="1">
            <a:latin typeface="Arial" panose="020B0604020202020204" pitchFamily="34" charset="0"/>
            <a:cs typeface="Arial" panose="020B0604020202020204" pitchFamily="34" charset="0"/>
          </a:endParaRPr>
        </a:p>
      </dgm:t>
    </dgm:pt>
    <dgm:pt modelId="{2DA695E8-6AC7-1F48-844C-2849B874E360}" type="sibTrans" cxnId="{19388F4A-ABBB-9640-A577-214D68FFCF3B}">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785F378C-1919-A040-B0C8-EA081DF163A0}">
      <dgm:prSet phldrT="[Text]" custT="1"/>
      <dgm:spPr>
        <a:solidFill>
          <a:srgbClr val="37819D"/>
        </a:solidFill>
      </dgm:spPr>
      <dgm:t>
        <a:bodyPr/>
        <a:lstStyle/>
        <a:p>
          <a:r>
            <a:rPr lang="en-GB" sz="1400" b="1" dirty="0">
              <a:latin typeface="Arial" panose="020B0604020202020204" pitchFamily="34" charset="0"/>
              <a:cs typeface="Arial" panose="020B0604020202020204" pitchFamily="34" charset="0"/>
            </a:rPr>
            <a:t>Assessment</a:t>
          </a:r>
        </a:p>
      </dgm:t>
    </dgm:pt>
    <dgm:pt modelId="{67B24EAE-303D-7945-9163-3DE6FAE01719}" type="parTrans" cxnId="{74A96DE3-63E9-B04F-B381-1863C8AAC819}">
      <dgm:prSet/>
      <dgm:spPr/>
      <dgm:t>
        <a:bodyPr/>
        <a:lstStyle/>
        <a:p>
          <a:endParaRPr lang="en-GB" sz="1400" b="1">
            <a:latin typeface="Arial" panose="020B0604020202020204" pitchFamily="34" charset="0"/>
            <a:cs typeface="Arial" panose="020B0604020202020204" pitchFamily="34" charset="0"/>
          </a:endParaRPr>
        </a:p>
      </dgm:t>
    </dgm:pt>
    <dgm:pt modelId="{C69336BD-6E38-5D47-AE9C-912E384B2524}" type="sibTrans" cxnId="{74A96DE3-63E9-B04F-B381-1863C8AAC819}">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A1F2A3C2-9D41-0645-AB18-E6FB79FD49FB}">
      <dgm:prSet custT="1"/>
      <dgm:spPr>
        <a:solidFill>
          <a:srgbClr val="00A651"/>
        </a:solidFill>
      </dgm:spPr>
      <dgm:t>
        <a:bodyPr/>
        <a:lstStyle/>
        <a:p>
          <a:r>
            <a:rPr lang="en-GB" sz="1400" b="1" dirty="0">
              <a:latin typeface="Arial" panose="020B0604020202020204" pitchFamily="34" charset="0"/>
              <a:cs typeface="Arial" panose="020B0604020202020204" pitchFamily="34" charset="0"/>
            </a:rPr>
            <a:t>Recommendation</a:t>
          </a:r>
        </a:p>
      </dgm:t>
    </dgm:pt>
    <dgm:pt modelId="{116C0E52-38B7-0548-9723-0D9BA26FE783}" type="parTrans" cxnId="{C121F8B8-CE15-4644-870E-8E7783AC37BC}">
      <dgm:prSet/>
      <dgm:spPr/>
      <dgm:t>
        <a:bodyPr/>
        <a:lstStyle/>
        <a:p>
          <a:endParaRPr lang="en-GB" sz="1400" b="1">
            <a:latin typeface="Arial" panose="020B0604020202020204" pitchFamily="34" charset="0"/>
            <a:cs typeface="Arial" panose="020B0604020202020204" pitchFamily="34" charset="0"/>
          </a:endParaRPr>
        </a:p>
      </dgm:t>
    </dgm:pt>
    <dgm:pt modelId="{8DF59B1E-4F92-784F-926A-D8496554EC0A}" type="sibTrans" cxnId="{C121F8B8-CE15-4644-870E-8E7783AC37BC}">
      <dgm:prSet custT="1"/>
      <dgm:spPr>
        <a:solidFill>
          <a:srgbClr val="4F5069"/>
        </a:solidFill>
      </dgm:spPr>
      <dgm:t>
        <a:bodyPr/>
        <a:lstStyle/>
        <a:p>
          <a:endParaRPr lang="en-GB" sz="1400" b="1">
            <a:latin typeface="Arial" panose="020B0604020202020204" pitchFamily="34" charset="0"/>
            <a:cs typeface="Arial" panose="020B0604020202020204" pitchFamily="34" charset="0"/>
          </a:endParaRPr>
        </a:p>
      </dgm:t>
    </dgm:pt>
    <dgm:pt modelId="{07D046FE-AF0A-874C-89E8-8F472E54CD8A}">
      <dgm:prSet custT="1"/>
      <dgm:spPr>
        <a:solidFill>
          <a:srgbClr val="92D050"/>
        </a:solidFill>
      </dgm:spPr>
      <dgm:t>
        <a:bodyPr/>
        <a:lstStyle/>
        <a:p>
          <a:r>
            <a:rPr lang="en-GB" sz="1400" b="1" dirty="0">
              <a:latin typeface="Arial" panose="020B0604020202020204" pitchFamily="34" charset="0"/>
              <a:cs typeface="Arial" panose="020B0604020202020204" pitchFamily="34" charset="0"/>
            </a:rPr>
            <a:t>Decision</a:t>
          </a:r>
        </a:p>
      </dgm:t>
    </dgm:pt>
    <dgm:pt modelId="{8AF1DD48-5C7C-B945-A060-6A0416BE1F19}" type="parTrans" cxnId="{A25C15D1-DECE-8247-AEF5-721F411446C4}">
      <dgm:prSet/>
      <dgm:spPr/>
      <dgm:t>
        <a:bodyPr/>
        <a:lstStyle/>
        <a:p>
          <a:endParaRPr lang="en-GB" sz="1400" b="1">
            <a:latin typeface="Arial" panose="020B0604020202020204" pitchFamily="34" charset="0"/>
            <a:cs typeface="Arial" panose="020B0604020202020204" pitchFamily="34" charset="0"/>
          </a:endParaRPr>
        </a:p>
      </dgm:t>
    </dgm:pt>
    <dgm:pt modelId="{E8088BB7-5A49-694A-89ED-3DC8DDE0FC3C}" type="sibTrans" cxnId="{A25C15D1-DECE-8247-AEF5-721F411446C4}">
      <dgm:prSet/>
      <dgm:spPr/>
      <dgm:t>
        <a:bodyPr/>
        <a:lstStyle/>
        <a:p>
          <a:endParaRPr lang="en-GB" sz="1400" b="1">
            <a:latin typeface="Arial" panose="020B0604020202020204" pitchFamily="34" charset="0"/>
            <a:cs typeface="Arial" panose="020B0604020202020204" pitchFamily="34" charset="0"/>
          </a:endParaRPr>
        </a:p>
      </dgm:t>
    </dgm:pt>
    <dgm:pt modelId="{10DE08CA-BEF7-3147-ABA1-D32A847F2318}" type="pres">
      <dgm:prSet presAssocID="{BD2C2EEC-18A6-4149-A48B-29D67BDA7DF1}" presName="Name0" presStyleCnt="0">
        <dgm:presLayoutVars>
          <dgm:dir/>
          <dgm:resizeHandles val="exact"/>
        </dgm:presLayoutVars>
      </dgm:prSet>
      <dgm:spPr/>
    </dgm:pt>
    <dgm:pt modelId="{68463097-58B2-5A49-9707-2A2EB11396AC}" type="pres">
      <dgm:prSet presAssocID="{09CFDB6F-3A28-6649-AD18-1527DD7DF04A}" presName="node" presStyleLbl="node1" presStyleIdx="0" presStyleCnt="5">
        <dgm:presLayoutVars>
          <dgm:bulletEnabled val="1"/>
        </dgm:presLayoutVars>
      </dgm:prSet>
      <dgm:spPr/>
    </dgm:pt>
    <dgm:pt modelId="{D0325D34-7ACB-DC46-A35B-B2FB35B1E513}" type="pres">
      <dgm:prSet presAssocID="{7BC1134B-4788-6141-9401-9D57D70938E2}" presName="sibTrans" presStyleLbl="sibTrans2D1" presStyleIdx="0" presStyleCnt="4"/>
      <dgm:spPr/>
    </dgm:pt>
    <dgm:pt modelId="{4257C7FC-35FA-7B4A-AA47-986E212353DD}" type="pres">
      <dgm:prSet presAssocID="{7BC1134B-4788-6141-9401-9D57D70938E2}" presName="connectorText" presStyleLbl="sibTrans2D1" presStyleIdx="0" presStyleCnt="4"/>
      <dgm:spPr/>
    </dgm:pt>
    <dgm:pt modelId="{678FF641-2E5E-5445-81C3-E11A3E50766B}" type="pres">
      <dgm:prSet presAssocID="{DA9E1C51-B8DF-FC44-84CF-E3DBECEAEA3A}" presName="node" presStyleLbl="node1" presStyleIdx="1" presStyleCnt="5">
        <dgm:presLayoutVars>
          <dgm:bulletEnabled val="1"/>
        </dgm:presLayoutVars>
      </dgm:prSet>
      <dgm:spPr/>
    </dgm:pt>
    <dgm:pt modelId="{22407EC2-8458-C04D-A308-42FE761DD21D}" type="pres">
      <dgm:prSet presAssocID="{2DA695E8-6AC7-1F48-844C-2849B874E360}" presName="sibTrans" presStyleLbl="sibTrans2D1" presStyleIdx="1" presStyleCnt="4"/>
      <dgm:spPr/>
    </dgm:pt>
    <dgm:pt modelId="{2FDAFEDE-63B9-4749-8179-E9700669C1B1}" type="pres">
      <dgm:prSet presAssocID="{2DA695E8-6AC7-1F48-844C-2849B874E360}" presName="connectorText" presStyleLbl="sibTrans2D1" presStyleIdx="1" presStyleCnt="4"/>
      <dgm:spPr/>
    </dgm:pt>
    <dgm:pt modelId="{0CB2797A-C207-1042-B957-04373B513712}" type="pres">
      <dgm:prSet presAssocID="{785F378C-1919-A040-B0C8-EA081DF163A0}" presName="node" presStyleLbl="node1" presStyleIdx="2" presStyleCnt="5">
        <dgm:presLayoutVars>
          <dgm:bulletEnabled val="1"/>
        </dgm:presLayoutVars>
      </dgm:prSet>
      <dgm:spPr/>
    </dgm:pt>
    <dgm:pt modelId="{0D3169F8-471E-2642-8174-297B3C32558F}" type="pres">
      <dgm:prSet presAssocID="{C69336BD-6E38-5D47-AE9C-912E384B2524}" presName="sibTrans" presStyleLbl="sibTrans2D1" presStyleIdx="2" presStyleCnt="4"/>
      <dgm:spPr/>
    </dgm:pt>
    <dgm:pt modelId="{1E984708-F584-9842-AD1B-6A04958EE1F5}" type="pres">
      <dgm:prSet presAssocID="{C69336BD-6E38-5D47-AE9C-912E384B2524}" presName="connectorText" presStyleLbl="sibTrans2D1" presStyleIdx="2" presStyleCnt="4"/>
      <dgm:spPr/>
    </dgm:pt>
    <dgm:pt modelId="{D47977C6-6CD9-F04E-A1EE-8A0FCCE39209}" type="pres">
      <dgm:prSet presAssocID="{A1F2A3C2-9D41-0645-AB18-E6FB79FD49FB}" presName="node" presStyleLbl="node1" presStyleIdx="3" presStyleCnt="5">
        <dgm:presLayoutVars>
          <dgm:bulletEnabled val="1"/>
        </dgm:presLayoutVars>
      </dgm:prSet>
      <dgm:spPr/>
    </dgm:pt>
    <dgm:pt modelId="{2478537C-355B-3E4A-9123-C9C6E0616B27}" type="pres">
      <dgm:prSet presAssocID="{8DF59B1E-4F92-784F-926A-D8496554EC0A}" presName="sibTrans" presStyleLbl="sibTrans2D1" presStyleIdx="3" presStyleCnt="4"/>
      <dgm:spPr/>
    </dgm:pt>
    <dgm:pt modelId="{93037434-0605-7447-B0C1-67ADA19EDABA}" type="pres">
      <dgm:prSet presAssocID="{8DF59B1E-4F92-784F-926A-D8496554EC0A}" presName="connectorText" presStyleLbl="sibTrans2D1" presStyleIdx="3" presStyleCnt="4"/>
      <dgm:spPr/>
    </dgm:pt>
    <dgm:pt modelId="{4EF8709D-6FE3-3149-A06E-2C0CEB6D1598}" type="pres">
      <dgm:prSet presAssocID="{07D046FE-AF0A-874C-89E8-8F472E54CD8A}" presName="node" presStyleLbl="node1" presStyleIdx="4" presStyleCnt="5">
        <dgm:presLayoutVars>
          <dgm:bulletEnabled val="1"/>
        </dgm:presLayoutVars>
      </dgm:prSet>
      <dgm:spPr/>
    </dgm:pt>
  </dgm:ptLst>
  <dgm:cxnLst>
    <dgm:cxn modelId="{F77A3E06-7EC9-BC40-9BAC-1B8720ED30C4}" type="presOf" srcId="{09CFDB6F-3A28-6649-AD18-1527DD7DF04A}" destId="{68463097-58B2-5A49-9707-2A2EB11396AC}" srcOrd="0" destOrd="0" presId="urn:microsoft.com/office/officeart/2005/8/layout/process1"/>
    <dgm:cxn modelId="{66A7C708-E65D-2549-900A-65B4E430A965}" srcId="{BD2C2EEC-18A6-4149-A48B-29D67BDA7DF1}" destId="{09CFDB6F-3A28-6649-AD18-1527DD7DF04A}" srcOrd="0" destOrd="0" parTransId="{6DACA816-42F6-3B4A-BC6C-AB8863D6DC24}" sibTransId="{7BC1134B-4788-6141-9401-9D57D70938E2}"/>
    <dgm:cxn modelId="{1C4B4D0D-8802-074E-A795-A6116799486F}" type="presOf" srcId="{7BC1134B-4788-6141-9401-9D57D70938E2}" destId="{4257C7FC-35FA-7B4A-AA47-986E212353DD}" srcOrd="1" destOrd="0" presId="urn:microsoft.com/office/officeart/2005/8/layout/process1"/>
    <dgm:cxn modelId="{38FBF922-5FD7-3D44-BCD9-3F1BD75FD773}" type="presOf" srcId="{8DF59B1E-4F92-784F-926A-D8496554EC0A}" destId="{93037434-0605-7447-B0C1-67ADA19EDABA}" srcOrd="1" destOrd="0" presId="urn:microsoft.com/office/officeart/2005/8/layout/process1"/>
    <dgm:cxn modelId="{6E4D4826-5F6A-4A40-BD1B-5D2BC3FEEF5A}" type="presOf" srcId="{BD2C2EEC-18A6-4149-A48B-29D67BDA7DF1}" destId="{10DE08CA-BEF7-3147-ABA1-D32A847F2318}" srcOrd="0" destOrd="0" presId="urn:microsoft.com/office/officeart/2005/8/layout/process1"/>
    <dgm:cxn modelId="{A09C8344-7199-A045-AB55-5D3C46F1BC59}" type="presOf" srcId="{DA9E1C51-B8DF-FC44-84CF-E3DBECEAEA3A}" destId="{678FF641-2E5E-5445-81C3-E11A3E50766B}" srcOrd="0" destOrd="0" presId="urn:microsoft.com/office/officeart/2005/8/layout/process1"/>
    <dgm:cxn modelId="{19388F4A-ABBB-9640-A577-214D68FFCF3B}" srcId="{BD2C2EEC-18A6-4149-A48B-29D67BDA7DF1}" destId="{DA9E1C51-B8DF-FC44-84CF-E3DBECEAEA3A}" srcOrd="1" destOrd="0" parTransId="{54E7ADAA-817D-6E4D-858E-F785BCE626BF}" sibTransId="{2DA695E8-6AC7-1F48-844C-2849B874E360}"/>
    <dgm:cxn modelId="{8609758A-CC3E-294D-8F88-AA71E9A922E2}" type="presOf" srcId="{7BC1134B-4788-6141-9401-9D57D70938E2}" destId="{D0325D34-7ACB-DC46-A35B-B2FB35B1E513}" srcOrd="0" destOrd="0" presId="urn:microsoft.com/office/officeart/2005/8/layout/process1"/>
    <dgm:cxn modelId="{B630918F-5DD7-CD40-904D-5671F0F0D652}" type="presOf" srcId="{8DF59B1E-4F92-784F-926A-D8496554EC0A}" destId="{2478537C-355B-3E4A-9123-C9C6E0616B27}" srcOrd="0" destOrd="0" presId="urn:microsoft.com/office/officeart/2005/8/layout/process1"/>
    <dgm:cxn modelId="{08362BB2-0EE7-D448-9641-8B06153F8A50}" type="presOf" srcId="{C69336BD-6E38-5D47-AE9C-912E384B2524}" destId="{0D3169F8-471E-2642-8174-297B3C32558F}" srcOrd="0" destOrd="0" presId="urn:microsoft.com/office/officeart/2005/8/layout/process1"/>
    <dgm:cxn modelId="{4DBBFFB5-D3F1-5046-B3CF-CE037990BEB2}" type="presOf" srcId="{785F378C-1919-A040-B0C8-EA081DF163A0}" destId="{0CB2797A-C207-1042-B957-04373B513712}" srcOrd="0" destOrd="0" presId="urn:microsoft.com/office/officeart/2005/8/layout/process1"/>
    <dgm:cxn modelId="{C121F8B8-CE15-4644-870E-8E7783AC37BC}" srcId="{BD2C2EEC-18A6-4149-A48B-29D67BDA7DF1}" destId="{A1F2A3C2-9D41-0645-AB18-E6FB79FD49FB}" srcOrd="3" destOrd="0" parTransId="{116C0E52-38B7-0548-9723-0D9BA26FE783}" sibTransId="{8DF59B1E-4F92-784F-926A-D8496554EC0A}"/>
    <dgm:cxn modelId="{9DA88FC0-9147-9947-893D-B63281BC62A4}" type="presOf" srcId="{2DA695E8-6AC7-1F48-844C-2849B874E360}" destId="{2FDAFEDE-63B9-4749-8179-E9700669C1B1}" srcOrd="1" destOrd="0" presId="urn:microsoft.com/office/officeart/2005/8/layout/process1"/>
    <dgm:cxn modelId="{7EF80DCD-F8A6-1B4C-9FC5-54148D40E435}" type="presOf" srcId="{07D046FE-AF0A-874C-89E8-8F472E54CD8A}" destId="{4EF8709D-6FE3-3149-A06E-2C0CEB6D1598}" srcOrd="0" destOrd="0" presId="urn:microsoft.com/office/officeart/2005/8/layout/process1"/>
    <dgm:cxn modelId="{A25C15D1-DECE-8247-AEF5-721F411446C4}" srcId="{BD2C2EEC-18A6-4149-A48B-29D67BDA7DF1}" destId="{07D046FE-AF0A-874C-89E8-8F472E54CD8A}" srcOrd="4" destOrd="0" parTransId="{8AF1DD48-5C7C-B945-A060-6A0416BE1F19}" sibTransId="{E8088BB7-5A49-694A-89ED-3DC8DDE0FC3C}"/>
    <dgm:cxn modelId="{74A96DE3-63E9-B04F-B381-1863C8AAC819}" srcId="{BD2C2EEC-18A6-4149-A48B-29D67BDA7DF1}" destId="{785F378C-1919-A040-B0C8-EA081DF163A0}" srcOrd="2" destOrd="0" parTransId="{67B24EAE-303D-7945-9163-3DE6FAE01719}" sibTransId="{C69336BD-6E38-5D47-AE9C-912E384B2524}"/>
    <dgm:cxn modelId="{C8EB58EF-835C-2F45-ACA7-11BABB7B1B79}" type="presOf" srcId="{C69336BD-6E38-5D47-AE9C-912E384B2524}" destId="{1E984708-F584-9842-AD1B-6A04958EE1F5}" srcOrd="1" destOrd="0" presId="urn:microsoft.com/office/officeart/2005/8/layout/process1"/>
    <dgm:cxn modelId="{096585F7-4FA4-E44A-B136-DC35928BA5F0}" type="presOf" srcId="{2DA695E8-6AC7-1F48-844C-2849B874E360}" destId="{22407EC2-8458-C04D-A308-42FE761DD21D}" srcOrd="0" destOrd="0" presId="urn:microsoft.com/office/officeart/2005/8/layout/process1"/>
    <dgm:cxn modelId="{31D2B3FE-66BE-0147-8F66-3AD6347F16D5}" type="presOf" srcId="{A1F2A3C2-9D41-0645-AB18-E6FB79FD49FB}" destId="{D47977C6-6CD9-F04E-A1EE-8A0FCCE39209}" srcOrd="0" destOrd="0" presId="urn:microsoft.com/office/officeart/2005/8/layout/process1"/>
    <dgm:cxn modelId="{0732AB08-1BAF-6B44-83B3-4EE8B19E02EB}" type="presParOf" srcId="{10DE08CA-BEF7-3147-ABA1-D32A847F2318}" destId="{68463097-58B2-5A49-9707-2A2EB11396AC}" srcOrd="0" destOrd="0" presId="urn:microsoft.com/office/officeart/2005/8/layout/process1"/>
    <dgm:cxn modelId="{7CCF7C0C-1E14-BF4C-B6D9-24AFF5D55081}" type="presParOf" srcId="{10DE08CA-BEF7-3147-ABA1-D32A847F2318}" destId="{D0325D34-7ACB-DC46-A35B-B2FB35B1E513}" srcOrd="1" destOrd="0" presId="urn:microsoft.com/office/officeart/2005/8/layout/process1"/>
    <dgm:cxn modelId="{3922F2EB-C518-394A-B168-3849C5D79B69}" type="presParOf" srcId="{D0325D34-7ACB-DC46-A35B-B2FB35B1E513}" destId="{4257C7FC-35FA-7B4A-AA47-986E212353DD}" srcOrd="0" destOrd="0" presId="urn:microsoft.com/office/officeart/2005/8/layout/process1"/>
    <dgm:cxn modelId="{C6BF952F-68C0-CF4D-9E59-CEC4E8206A27}" type="presParOf" srcId="{10DE08CA-BEF7-3147-ABA1-D32A847F2318}" destId="{678FF641-2E5E-5445-81C3-E11A3E50766B}" srcOrd="2" destOrd="0" presId="urn:microsoft.com/office/officeart/2005/8/layout/process1"/>
    <dgm:cxn modelId="{7E4FEC58-2AE9-644C-AB5C-A5C29A337965}" type="presParOf" srcId="{10DE08CA-BEF7-3147-ABA1-D32A847F2318}" destId="{22407EC2-8458-C04D-A308-42FE761DD21D}" srcOrd="3" destOrd="0" presId="urn:microsoft.com/office/officeart/2005/8/layout/process1"/>
    <dgm:cxn modelId="{56242FA6-5DA8-9A4E-93B3-2998E14E62A7}" type="presParOf" srcId="{22407EC2-8458-C04D-A308-42FE761DD21D}" destId="{2FDAFEDE-63B9-4749-8179-E9700669C1B1}" srcOrd="0" destOrd="0" presId="urn:microsoft.com/office/officeart/2005/8/layout/process1"/>
    <dgm:cxn modelId="{B017D6D6-BFEE-9C48-A750-58BACB06DA10}" type="presParOf" srcId="{10DE08CA-BEF7-3147-ABA1-D32A847F2318}" destId="{0CB2797A-C207-1042-B957-04373B513712}" srcOrd="4" destOrd="0" presId="urn:microsoft.com/office/officeart/2005/8/layout/process1"/>
    <dgm:cxn modelId="{5C746E45-C79C-3241-9080-553699BBF481}" type="presParOf" srcId="{10DE08CA-BEF7-3147-ABA1-D32A847F2318}" destId="{0D3169F8-471E-2642-8174-297B3C32558F}" srcOrd="5" destOrd="0" presId="urn:microsoft.com/office/officeart/2005/8/layout/process1"/>
    <dgm:cxn modelId="{79EF2698-15E1-3342-BC7C-52716AD9AFCE}" type="presParOf" srcId="{0D3169F8-471E-2642-8174-297B3C32558F}" destId="{1E984708-F584-9842-AD1B-6A04958EE1F5}" srcOrd="0" destOrd="0" presId="urn:microsoft.com/office/officeart/2005/8/layout/process1"/>
    <dgm:cxn modelId="{86F75B09-9229-F84F-B1E0-07505AAD7EAE}" type="presParOf" srcId="{10DE08CA-BEF7-3147-ABA1-D32A847F2318}" destId="{D47977C6-6CD9-F04E-A1EE-8A0FCCE39209}" srcOrd="6" destOrd="0" presId="urn:microsoft.com/office/officeart/2005/8/layout/process1"/>
    <dgm:cxn modelId="{E4D51B85-A4CE-B94E-967C-85D039E76AC8}" type="presParOf" srcId="{10DE08CA-BEF7-3147-ABA1-D32A847F2318}" destId="{2478537C-355B-3E4A-9123-C9C6E0616B27}" srcOrd="7" destOrd="0" presId="urn:microsoft.com/office/officeart/2005/8/layout/process1"/>
    <dgm:cxn modelId="{FCEFB4D2-C001-154B-8532-B5CCEF498BBB}" type="presParOf" srcId="{2478537C-355B-3E4A-9123-C9C6E0616B27}" destId="{93037434-0605-7447-B0C1-67ADA19EDABA}" srcOrd="0" destOrd="0" presId="urn:microsoft.com/office/officeart/2005/8/layout/process1"/>
    <dgm:cxn modelId="{8FA3443D-567B-134D-9F5D-FDF921699571}" type="presParOf" srcId="{10DE08CA-BEF7-3147-ABA1-D32A847F2318}" destId="{4EF8709D-6FE3-3149-A06E-2C0CEB6D159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63097-58B2-5A49-9707-2A2EB11396AC}">
      <dsp:nvSpPr>
        <dsp:cNvPr id="0" name=""/>
        <dsp:cNvSpPr/>
      </dsp:nvSpPr>
      <dsp:spPr>
        <a:xfrm>
          <a:off x="5416" y="182105"/>
          <a:ext cx="1678979" cy="100738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Situation</a:t>
          </a:r>
        </a:p>
      </dsp:txBody>
      <dsp:txXfrm>
        <a:off x="34921" y="211610"/>
        <a:ext cx="1619969" cy="948377"/>
      </dsp:txXfrm>
    </dsp:sp>
    <dsp:sp modelId="{D0325D34-7ACB-DC46-A35B-B2FB35B1E513}">
      <dsp:nvSpPr>
        <dsp:cNvPr id="0" name=""/>
        <dsp:cNvSpPr/>
      </dsp:nvSpPr>
      <dsp:spPr>
        <a:xfrm>
          <a:off x="1852293"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1852293" y="560883"/>
        <a:ext cx="249160" cy="249832"/>
      </dsp:txXfrm>
    </dsp:sp>
    <dsp:sp modelId="{678FF641-2E5E-5445-81C3-E11A3E50766B}">
      <dsp:nvSpPr>
        <dsp:cNvPr id="0" name=""/>
        <dsp:cNvSpPr/>
      </dsp:nvSpPr>
      <dsp:spPr>
        <a:xfrm>
          <a:off x="2355986" y="182105"/>
          <a:ext cx="1678979" cy="1007387"/>
        </a:xfrm>
        <a:prstGeom prst="roundRect">
          <a:avLst>
            <a:gd name="adj" fmla="val 10000"/>
          </a:avLst>
        </a:prstGeom>
        <a:solidFill>
          <a:srgbClr val="A200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Background</a:t>
          </a:r>
        </a:p>
      </dsp:txBody>
      <dsp:txXfrm>
        <a:off x="2385491" y="211610"/>
        <a:ext cx="1619969" cy="948377"/>
      </dsp:txXfrm>
    </dsp:sp>
    <dsp:sp modelId="{22407EC2-8458-C04D-A308-42FE761DD21D}">
      <dsp:nvSpPr>
        <dsp:cNvPr id="0" name=""/>
        <dsp:cNvSpPr/>
      </dsp:nvSpPr>
      <dsp:spPr>
        <a:xfrm>
          <a:off x="4202863"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4202863" y="560883"/>
        <a:ext cx="249160" cy="249832"/>
      </dsp:txXfrm>
    </dsp:sp>
    <dsp:sp modelId="{0CB2797A-C207-1042-B957-04373B513712}">
      <dsp:nvSpPr>
        <dsp:cNvPr id="0" name=""/>
        <dsp:cNvSpPr/>
      </dsp:nvSpPr>
      <dsp:spPr>
        <a:xfrm>
          <a:off x="4706557" y="182105"/>
          <a:ext cx="1678979" cy="1007387"/>
        </a:xfrm>
        <a:prstGeom prst="roundRect">
          <a:avLst>
            <a:gd name="adj" fmla="val 10000"/>
          </a:avLst>
        </a:prstGeom>
        <a:solidFill>
          <a:srgbClr val="3781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Assessment</a:t>
          </a:r>
        </a:p>
      </dsp:txBody>
      <dsp:txXfrm>
        <a:off x="4736062" y="211610"/>
        <a:ext cx="1619969" cy="948377"/>
      </dsp:txXfrm>
    </dsp:sp>
    <dsp:sp modelId="{0D3169F8-471E-2642-8174-297B3C32558F}">
      <dsp:nvSpPr>
        <dsp:cNvPr id="0" name=""/>
        <dsp:cNvSpPr/>
      </dsp:nvSpPr>
      <dsp:spPr>
        <a:xfrm>
          <a:off x="6553434"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6553434" y="560883"/>
        <a:ext cx="249160" cy="249832"/>
      </dsp:txXfrm>
    </dsp:sp>
    <dsp:sp modelId="{D47977C6-6CD9-F04E-A1EE-8A0FCCE39209}">
      <dsp:nvSpPr>
        <dsp:cNvPr id="0" name=""/>
        <dsp:cNvSpPr/>
      </dsp:nvSpPr>
      <dsp:spPr>
        <a:xfrm>
          <a:off x="7057128" y="182105"/>
          <a:ext cx="1678979" cy="1007387"/>
        </a:xfrm>
        <a:prstGeom prst="roundRect">
          <a:avLst>
            <a:gd name="adj" fmla="val 1000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Recommendation</a:t>
          </a:r>
        </a:p>
      </dsp:txBody>
      <dsp:txXfrm>
        <a:off x="7086633" y="211610"/>
        <a:ext cx="1619969" cy="948377"/>
      </dsp:txXfrm>
    </dsp:sp>
    <dsp:sp modelId="{2478537C-355B-3E4A-9123-C9C6E0616B27}">
      <dsp:nvSpPr>
        <dsp:cNvPr id="0" name=""/>
        <dsp:cNvSpPr/>
      </dsp:nvSpPr>
      <dsp:spPr>
        <a:xfrm>
          <a:off x="8904005"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8904005" y="560883"/>
        <a:ext cx="249160" cy="249832"/>
      </dsp:txXfrm>
    </dsp:sp>
    <dsp:sp modelId="{4EF8709D-6FE3-3149-A06E-2C0CEB6D1598}">
      <dsp:nvSpPr>
        <dsp:cNvPr id="0" name=""/>
        <dsp:cNvSpPr/>
      </dsp:nvSpPr>
      <dsp:spPr>
        <a:xfrm>
          <a:off x="9407698" y="182105"/>
          <a:ext cx="1678979" cy="1007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Decision</a:t>
          </a:r>
        </a:p>
      </dsp:txBody>
      <dsp:txXfrm>
        <a:off x="9437203" y="211610"/>
        <a:ext cx="1619969" cy="948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0FD1B-41E0-2E46-9E7E-3EE76382A111}">
      <dsp:nvSpPr>
        <dsp:cNvPr id="0" name=""/>
        <dsp:cNvSpPr/>
      </dsp:nvSpPr>
      <dsp:spPr>
        <a:xfrm>
          <a:off x="0" y="3106"/>
          <a:ext cx="11092094" cy="726419"/>
        </a:xfrm>
        <a:prstGeom prst="roundRect">
          <a:avLst>
            <a:gd name="adj" fmla="val 10000"/>
          </a:avLst>
        </a:prstGeom>
        <a:solidFill>
          <a:schemeClr val="bg1"/>
        </a:solidFill>
        <a:ln w="381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7030A0"/>
              </a:solidFill>
              <a:latin typeface="Arial" panose="020B0604020202020204" pitchFamily="34" charset="0"/>
              <a:cs typeface="Arial" panose="020B0604020202020204" pitchFamily="34" charset="0"/>
            </a:rPr>
            <a:t>Situation</a:t>
          </a:r>
        </a:p>
        <a:p>
          <a:pPr marL="0" lvl="0" indent="0" algn="l" defTabSz="7112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“Hello, I am Jon, Sarah’s Care Worker. I am calling because I am concerned about Sarah. She hasn’t been ‘herself’ over the last two days and appears restless, pacing, irritable and snappy with other </a:t>
          </a:r>
          <a:r>
            <a:rPr lang="en-US" sz="1200" kern="1200" dirty="0" err="1">
              <a:solidFill>
                <a:schemeClr val="tx1"/>
              </a:solidFill>
              <a:latin typeface="Arial" panose="020B0604020202020204" pitchFamily="34" charset="0"/>
              <a:cs typeface="Arial" panose="020B0604020202020204" pitchFamily="34" charset="0"/>
            </a:rPr>
            <a:t>carers</a:t>
          </a:r>
          <a:r>
            <a:rPr lang="en-US" sz="1200" kern="1200" dirty="0">
              <a:solidFill>
                <a:schemeClr val="tx1"/>
              </a:solidFill>
              <a:latin typeface="Arial" panose="020B0604020202020204" pitchFamily="34" charset="0"/>
              <a:cs typeface="Arial" panose="020B0604020202020204" pitchFamily="34" charset="0"/>
            </a:rPr>
            <a:t>. She’s not eating her meals and drinking.</a:t>
          </a:r>
          <a:r>
            <a:rPr lang="en-US" sz="1200" kern="1200" dirty="0"/>
            <a:t>”.</a:t>
          </a:r>
          <a:endParaRPr lang="en-GB" sz="1200" b="1" kern="1200" dirty="0">
            <a:latin typeface="Arial" panose="020B0604020202020204" pitchFamily="34" charset="0"/>
            <a:cs typeface="Arial" panose="020B0604020202020204" pitchFamily="34" charset="0"/>
          </a:endParaRPr>
        </a:p>
      </dsp:txBody>
      <dsp:txXfrm>
        <a:off x="21276" y="24382"/>
        <a:ext cx="11049542" cy="683867"/>
      </dsp:txXfrm>
    </dsp:sp>
    <dsp:sp modelId="{E77FB1EF-6FEF-2048-AFFD-247C02CFE0EA}">
      <dsp:nvSpPr>
        <dsp:cNvPr id="0" name=""/>
        <dsp:cNvSpPr/>
      </dsp:nvSpPr>
      <dsp:spPr>
        <a:xfrm rot="5400000">
          <a:off x="5409843" y="747686"/>
          <a:ext cx="272407" cy="326888"/>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GB" sz="1200" b="1" kern="1200">
            <a:latin typeface="Arial" panose="020B0604020202020204" pitchFamily="34" charset="0"/>
            <a:cs typeface="Arial" panose="020B0604020202020204" pitchFamily="34" charset="0"/>
          </a:endParaRPr>
        </a:p>
      </dsp:txBody>
      <dsp:txXfrm rot="-5400000">
        <a:off x="5447981" y="774926"/>
        <a:ext cx="196132" cy="190685"/>
      </dsp:txXfrm>
    </dsp:sp>
    <dsp:sp modelId="{BF265410-0320-9A4D-AD85-5051377302DB}">
      <dsp:nvSpPr>
        <dsp:cNvPr id="0" name=""/>
        <dsp:cNvSpPr/>
      </dsp:nvSpPr>
      <dsp:spPr>
        <a:xfrm>
          <a:off x="0" y="1092735"/>
          <a:ext cx="11092094" cy="726419"/>
        </a:xfrm>
        <a:prstGeom prst="roundRect">
          <a:avLst>
            <a:gd name="adj" fmla="val 10000"/>
          </a:avLst>
        </a:prstGeom>
        <a:solidFill>
          <a:schemeClr val="bg1"/>
        </a:solidFill>
        <a:ln w="28575" cap="flat" cmpd="sng" algn="ctr">
          <a:solidFill>
            <a:srgbClr val="A2006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A20067"/>
              </a:solidFill>
              <a:latin typeface="Arial" panose="020B0604020202020204" pitchFamily="34" charset="0"/>
              <a:cs typeface="Arial" panose="020B0604020202020204" pitchFamily="34" charset="0"/>
            </a:rPr>
            <a:t>Background</a:t>
          </a:r>
        </a:p>
        <a:p>
          <a:pPr marL="0" lvl="0" indent="0" algn="l" defTabSz="7112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“Sarah has a learning disability. She is usually fit and well. She is usually very chatty and outgoing and quite assertive about her needs. She does not have any specific medical history and is not taking any regular medications”.</a:t>
          </a:r>
          <a:endParaRPr lang="en-GB" sz="1200" b="1" kern="1200" dirty="0">
            <a:solidFill>
              <a:schemeClr val="tx1"/>
            </a:solidFill>
            <a:latin typeface="Arial" panose="020B0604020202020204" pitchFamily="34" charset="0"/>
            <a:cs typeface="Arial" panose="020B0604020202020204" pitchFamily="34" charset="0"/>
          </a:endParaRPr>
        </a:p>
      </dsp:txBody>
      <dsp:txXfrm>
        <a:off x="21276" y="1114011"/>
        <a:ext cx="11049542" cy="683867"/>
      </dsp:txXfrm>
    </dsp:sp>
    <dsp:sp modelId="{5225D5C4-E52B-C14C-9EBF-5DECCBE82429}">
      <dsp:nvSpPr>
        <dsp:cNvPr id="0" name=""/>
        <dsp:cNvSpPr/>
      </dsp:nvSpPr>
      <dsp:spPr>
        <a:xfrm rot="5400000">
          <a:off x="5409843" y="1837315"/>
          <a:ext cx="272407" cy="326888"/>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GB" sz="1200" b="1" kern="1200">
            <a:latin typeface="Arial" panose="020B0604020202020204" pitchFamily="34" charset="0"/>
            <a:cs typeface="Arial" panose="020B0604020202020204" pitchFamily="34" charset="0"/>
          </a:endParaRPr>
        </a:p>
      </dsp:txBody>
      <dsp:txXfrm rot="-5400000">
        <a:off x="5447981" y="1864555"/>
        <a:ext cx="196132" cy="190685"/>
      </dsp:txXfrm>
    </dsp:sp>
    <dsp:sp modelId="{7ABECF64-A116-844C-91F4-74A5666DD47D}">
      <dsp:nvSpPr>
        <dsp:cNvPr id="0" name=""/>
        <dsp:cNvSpPr/>
      </dsp:nvSpPr>
      <dsp:spPr>
        <a:xfrm>
          <a:off x="0" y="2182364"/>
          <a:ext cx="11092094" cy="726419"/>
        </a:xfrm>
        <a:prstGeom prst="roundRect">
          <a:avLst>
            <a:gd name="adj" fmla="val 10000"/>
          </a:avLst>
        </a:prstGeom>
        <a:solidFill>
          <a:schemeClr val="bg1"/>
        </a:solidFill>
        <a:ln w="28575" cap="flat" cmpd="sng" algn="ctr">
          <a:solidFill>
            <a:srgbClr val="37819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37819D"/>
              </a:solidFill>
              <a:latin typeface="Arial" panose="020B0604020202020204" pitchFamily="34" charset="0"/>
              <a:cs typeface="Arial" panose="020B0604020202020204" pitchFamily="34" charset="0"/>
            </a:rPr>
            <a:t>Assessment</a:t>
          </a:r>
        </a:p>
        <a:p>
          <a:pPr marL="0" lvl="0" indent="0" algn="l" defTabSz="711200">
            <a:lnSpc>
              <a:spcPct val="90000"/>
            </a:lnSpc>
            <a:spcBef>
              <a:spcPct val="0"/>
            </a:spcBef>
            <a:spcAft>
              <a:spcPts val="0"/>
            </a:spcAft>
            <a:buNone/>
          </a:pPr>
          <a:r>
            <a:rPr lang="en-US" sz="1200" kern="1200" dirty="0">
              <a:solidFill>
                <a:schemeClr val="tx1"/>
              </a:solidFill>
              <a:latin typeface="Arial" panose="020B0604020202020204" pitchFamily="34" charset="0"/>
              <a:cs typeface="Arial" panose="020B0604020202020204" pitchFamily="34" charset="0"/>
            </a:rPr>
            <a:t>“Sarah usually tells us if she’s feeling unwell. I am concerned it is a physical illness which isn’t getting any better.”</a:t>
          </a:r>
          <a:endParaRPr lang="en-GB" sz="1200" b="1" kern="1200" dirty="0">
            <a:solidFill>
              <a:schemeClr val="tx1"/>
            </a:solidFill>
            <a:latin typeface="Arial" panose="020B0604020202020204" pitchFamily="34" charset="0"/>
            <a:cs typeface="Arial" panose="020B0604020202020204" pitchFamily="34" charset="0"/>
          </a:endParaRPr>
        </a:p>
      </dsp:txBody>
      <dsp:txXfrm>
        <a:off x="21276" y="2203640"/>
        <a:ext cx="11049542" cy="683867"/>
      </dsp:txXfrm>
    </dsp:sp>
    <dsp:sp modelId="{ACAE509F-05B0-B14B-8833-CBC5BA75AC9E}">
      <dsp:nvSpPr>
        <dsp:cNvPr id="0" name=""/>
        <dsp:cNvSpPr/>
      </dsp:nvSpPr>
      <dsp:spPr>
        <a:xfrm rot="5400000">
          <a:off x="5409843" y="2926944"/>
          <a:ext cx="272407" cy="326888"/>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GB" sz="1200" b="1" kern="1200">
            <a:latin typeface="Arial" panose="020B0604020202020204" pitchFamily="34" charset="0"/>
            <a:cs typeface="Arial" panose="020B0604020202020204" pitchFamily="34" charset="0"/>
          </a:endParaRPr>
        </a:p>
      </dsp:txBody>
      <dsp:txXfrm rot="-5400000">
        <a:off x="5447981" y="2954184"/>
        <a:ext cx="196132" cy="190685"/>
      </dsp:txXfrm>
    </dsp:sp>
    <dsp:sp modelId="{C41C708E-2665-B448-AFD9-B11ACA725740}">
      <dsp:nvSpPr>
        <dsp:cNvPr id="0" name=""/>
        <dsp:cNvSpPr/>
      </dsp:nvSpPr>
      <dsp:spPr>
        <a:xfrm>
          <a:off x="0" y="3271993"/>
          <a:ext cx="11092094" cy="726419"/>
        </a:xfrm>
        <a:prstGeom prst="roundRect">
          <a:avLst>
            <a:gd name="adj" fmla="val 10000"/>
          </a:avLst>
        </a:prstGeom>
        <a:solidFill>
          <a:schemeClr val="bg1"/>
        </a:solidFill>
        <a:ln w="28575" cap="flat" cmpd="sng" algn="ctr">
          <a:solidFill>
            <a:srgbClr val="20A7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00A651"/>
              </a:solidFill>
              <a:latin typeface="Arial" panose="020B0604020202020204" pitchFamily="34" charset="0"/>
              <a:cs typeface="Arial" panose="020B0604020202020204" pitchFamily="34" charset="0"/>
            </a:rPr>
            <a:t>Recommendation</a:t>
          </a:r>
        </a:p>
        <a:p>
          <a:pPr marL="0" lvl="0" indent="0" algn="l" defTabSz="711200">
            <a:lnSpc>
              <a:spcPct val="90000"/>
            </a:lnSpc>
            <a:spcBef>
              <a:spcPct val="0"/>
            </a:spcBef>
            <a:spcAft>
              <a:spcPts val="0"/>
            </a:spcAft>
            <a:buNone/>
          </a:pPr>
          <a:r>
            <a:rPr lang="en-US" sz="1200" kern="1200" dirty="0">
              <a:solidFill>
                <a:sysClr val="windowText" lastClr="000000"/>
              </a:solidFill>
            </a:rPr>
            <a:t>“Sarah doesn’t like hospitals or GP’s so I would like you to come and see Sarah for an assessment. Could you tell me if there is anything I should do in the meantime?" (It is likely the doctor will ask various questions during the assessment and make recommendations).</a:t>
          </a:r>
          <a:endParaRPr lang="en-GB" sz="1200" b="1" kern="1200" dirty="0">
            <a:solidFill>
              <a:sysClr val="windowText" lastClr="000000"/>
            </a:solidFill>
            <a:latin typeface="Arial" panose="020B0604020202020204" pitchFamily="34" charset="0"/>
            <a:cs typeface="Arial" panose="020B0604020202020204" pitchFamily="34" charset="0"/>
          </a:endParaRPr>
        </a:p>
      </dsp:txBody>
      <dsp:txXfrm>
        <a:off x="21276" y="3293269"/>
        <a:ext cx="11049542" cy="683867"/>
      </dsp:txXfrm>
    </dsp:sp>
    <dsp:sp modelId="{2152C298-E0D4-DB44-95F9-82FDF6E72750}">
      <dsp:nvSpPr>
        <dsp:cNvPr id="0" name=""/>
        <dsp:cNvSpPr/>
      </dsp:nvSpPr>
      <dsp:spPr>
        <a:xfrm rot="5400000">
          <a:off x="5409843" y="4016572"/>
          <a:ext cx="272407" cy="326888"/>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GB" sz="1200" b="1" kern="1200">
            <a:latin typeface="Arial" panose="020B0604020202020204" pitchFamily="34" charset="0"/>
            <a:cs typeface="Arial" panose="020B0604020202020204" pitchFamily="34" charset="0"/>
          </a:endParaRPr>
        </a:p>
      </dsp:txBody>
      <dsp:txXfrm rot="-5400000">
        <a:off x="5447981" y="4043812"/>
        <a:ext cx="196132" cy="190685"/>
      </dsp:txXfrm>
    </dsp:sp>
    <dsp:sp modelId="{92E5D6E5-5328-084C-9169-2A087D24676B}">
      <dsp:nvSpPr>
        <dsp:cNvPr id="0" name=""/>
        <dsp:cNvSpPr/>
      </dsp:nvSpPr>
      <dsp:spPr>
        <a:xfrm>
          <a:off x="0" y="4361622"/>
          <a:ext cx="11092094" cy="726419"/>
        </a:xfrm>
        <a:prstGeom prst="roundRect">
          <a:avLst>
            <a:gd name="adj" fmla="val 10000"/>
          </a:avLst>
        </a:prstGeom>
        <a:solidFill>
          <a:schemeClr val="bg1"/>
        </a:solidFill>
        <a:ln w="28575" cap="flat" cmpd="sng" algn="ctr">
          <a:solidFill>
            <a:srgbClr val="91D1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GB" sz="1600" b="1" kern="1200" dirty="0">
              <a:solidFill>
                <a:srgbClr val="91D150"/>
              </a:solidFill>
              <a:latin typeface="Arial" panose="020B0604020202020204" pitchFamily="34" charset="0"/>
              <a:cs typeface="Arial" panose="020B0604020202020204" pitchFamily="34" charset="0"/>
            </a:rPr>
            <a:t>Decision</a:t>
          </a:r>
        </a:p>
        <a:p>
          <a:pPr marL="0" lvl="0" indent="0" algn="l" defTabSz="711200">
            <a:lnSpc>
              <a:spcPct val="90000"/>
            </a:lnSpc>
            <a:spcBef>
              <a:spcPct val="0"/>
            </a:spcBef>
            <a:spcAft>
              <a:spcPts val="0"/>
            </a:spcAft>
            <a:buNone/>
          </a:pPr>
          <a:r>
            <a:rPr lang="en-US" sz="1200" kern="1200" dirty="0">
              <a:solidFill>
                <a:schemeClr val="tx1"/>
              </a:solidFill>
              <a:latin typeface="Arial" panose="020B0604020202020204" pitchFamily="34" charset="0"/>
              <a:cs typeface="Arial" panose="020B0604020202020204" pitchFamily="34" charset="0"/>
            </a:rPr>
            <a:t>The GP agrees to visit today. Continue to monitor and call back if Sarah’s condition gets worse before the GP arrives</a:t>
          </a:r>
          <a:r>
            <a:rPr lang="en-US" sz="1200" kern="1200" dirty="0">
              <a:solidFill>
                <a:srgbClr val="91D150"/>
              </a:solidFill>
              <a:latin typeface="Arial" panose="020B0604020202020204" pitchFamily="34" charset="0"/>
              <a:cs typeface="Arial" panose="020B0604020202020204" pitchFamily="34" charset="0"/>
            </a:rPr>
            <a:t>.</a:t>
          </a:r>
          <a:endParaRPr lang="en-GB" sz="1200" b="1" kern="1200" dirty="0">
            <a:solidFill>
              <a:srgbClr val="91D150"/>
            </a:solidFill>
            <a:latin typeface="Arial" panose="020B0604020202020204" pitchFamily="34" charset="0"/>
            <a:cs typeface="Arial" panose="020B0604020202020204" pitchFamily="34" charset="0"/>
          </a:endParaRPr>
        </a:p>
      </dsp:txBody>
      <dsp:txXfrm>
        <a:off x="21276" y="4382898"/>
        <a:ext cx="11049542" cy="683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63097-58B2-5A49-9707-2A2EB11396AC}">
      <dsp:nvSpPr>
        <dsp:cNvPr id="0" name=""/>
        <dsp:cNvSpPr/>
      </dsp:nvSpPr>
      <dsp:spPr>
        <a:xfrm>
          <a:off x="5416" y="182105"/>
          <a:ext cx="1678979" cy="100738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Situation</a:t>
          </a:r>
        </a:p>
      </dsp:txBody>
      <dsp:txXfrm>
        <a:off x="34921" y="211610"/>
        <a:ext cx="1619969" cy="948377"/>
      </dsp:txXfrm>
    </dsp:sp>
    <dsp:sp modelId="{D0325D34-7ACB-DC46-A35B-B2FB35B1E513}">
      <dsp:nvSpPr>
        <dsp:cNvPr id="0" name=""/>
        <dsp:cNvSpPr/>
      </dsp:nvSpPr>
      <dsp:spPr>
        <a:xfrm>
          <a:off x="1852293"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1852293" y="560883"/>
        <a:ext cx="249160" cy="249832"/>
      </dsp:txXfrm>
    </dsp:sp>
    <dsp:sp modelId="{678FF641-2E5E-5445-81C3-E11A3E50766B}">
      <dsp:nvSpPr>
        <dsp:cNvPr id="0" name=""/>
        <dsp:cNvSpPr/>
      </dsp:nvSpPr>
      <dsp:spPr>
        <a:xfrm>
          <a:off x="2355986" y="182105"/>
          <a:ext cx="1678979" cy="1007387"/>
        </a:xfrm>
        <a:prstGeom prst="roundRect">
          <a:avLst>
            <a:gd name="adj" fmla="val 10000"/>
          </a:avLst>
        </a:prstGeom>
        <a:solidFill>
          <a:srgbClr val="A200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Background</a:t>
          </a:r>
        </a:p>
      </dsp:txBody>
      <dsp:txXfrm>
        <a:off x="2385491" y="211610"/>
        <a:ext cx="1619969" cy="948377"/>
      </dsp:txXfrm>
    </dsp:sp>
    <dsp:sp modelId="{22407EC2-8458-C04D-A308-42FE761DD21D}">
      <dsp:nvSpPr>
        <dsp:cNvPr id="0" name=""/>
        <dsp:cNvSpPr/>
      </dsp:nvSpPr>
      <dsp:spPr>
        <a:xfrm>
          <a:off x="4202863"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4202863" y="560883"/>
        <a:ext cx="249160" cy="249832"/>
      </dsp:txXfrm>
    </dsp:sp>
    <dsp:sp modelId="{0CB2797A-C207-1042-B957-04373B513712}">
      <dsp:nvSpPr>
        <dsp:cNvPr id="0" name=""/>
        <dsp:cNvSpPr/>
      </dsp:nvSpPr>
      <dsp:spPr>
        <a:xfrm>
          <a:off x="4706557" y="182105"/>
          <a:ext cx="1678979" cy="1007387"/>
        </a:xfrm>
        <a:prstGeom prst="roundRect">
          <a:avLst>
            <a:gd name="adj" fmla="val 10000"/>
          </a:avLst>
        </a:prstGeom>
        <a:solidFill>
          <a:srgbClr val="3781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Assessment</a:t>
          </a:r>
        </a:p>
      </dsp:txBody>
      <dsp:txXfrm>
        <a:off x="4736062" y="211610"/>
        <a:ext cx="1619969" cy="948377"/>
      </dsp:txXfrm>
    </dsp:sp>
    <dsp:sp modelId="{0D3169F8-471E-2642-8174-297B3C32558F}">
      <dsp:nvSpPr>
        <dsp:cNvPr id="0" name=""/>
        <dsp:cNvSpPr/>
      </dsp:nvSpPr>
      <dsp:spPr>
        <a:xfrm>
          <a:off x="6553434"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6553434" y="560883"/>
        <a:ext cx="249160" cy="249832"/>
      </dsp:txXfrm>
    </dsp:sp>
    <dsp:sp modelId="{D47977C6-6CD9-F04E-A1EE-8A0FCCE39209}">
      <dsp:nvSpPr>
        <dsp:cNvPr id="0" name=""/>
        <dsp:cNvSpPr/>
      </dsp:nvSpPr>
      <dsp:spPr>
        <a:xfrm>
          <a:off x="7057128" y="182105"/>
          <a:ext cx="1678979" cy="1007387"/>
        </a:xfrm>
        <a:prstGeom prst="roundRect">
          <a:avLst>
            <a:gd name="adj" fmla="val 10000"/>
          </a:avLst>
        </a:prstGeom>
        <a:solidFill>
          <a:srgbClr val="00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Recommendation</a:t>
          </a:r>
        </a:p>
      </dsp:txBody>
      <dsp:txXfrm>
        <a:off x="7086633" y="211610"/>
        <a:ext cx="1619969" cy="948377"/>
      </dsp:txXfrm>
    </dsp:sp>
    <dsp:sp modelId="{2478537C-355B-3E4A-9123-C9C6E0616B27}">
      <dsp:nvSpPr>
        <dsp:cNvPr id="0" name=""/>
        <dsp:cNvSpPr/>
      </dsp:nvSpPr>
      <dsp:spPr>
        <a:xfrm>
          <a:off x="8904005" y="477606"/>
          <a:ext cx="355943" cy="416386"/>
        </a:xfrm>
        <a:prstGeom prst="rightArrow">
          <a:avLst>
            <a:gd name="adj1" fmla="val 60000"/>
            <a:gd name="adj2" fmla="val 50000"/>
          </a:avLst>
        </a:prstGeom>
        <a:solidFill>
          <a:srgbClr val="4F50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8904005" y="560883"/>
        <a:ext cx="249160" cy="249832"/>
      </dsp:txXfrm>
    </dsp:sp>
    <dsp:sp modelId="{4EF8709D-6FE3-3149-A06E-2C0CEB6D1598}">
      <dsp:nvSpPr>
        <dsp:cNvPr id="0" name=""/>
        <dsp:cNvSpPr/>
      </dsp:nvSpPr>
      <dsp:spPr>
        <a:xfrm>
          <a:off x="9407698" y="182105"/>
          <a:ext cx="1678979" cy="100738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Decision</a:t>
          </a:r>
        </a:p>
      </dsp:txBody>
      <dsp:txXfrm>
        <a:off x="9437203" y="211610"/>
        <a:ext cx="1619969" cy="9483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18/07/2023</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sp>
        <p:nvSpPr>
          <p:cNvPr id="16" name="Rectangle 15">
            <a:extLst>
              <a:ext uri="{FF2B5EF4-FFF2-40B4-BE49-F238E27FC236}">
                <a16:creationId xmlns:a16="http://schemas.microsoft.com/office/drawing/2014/main" id="{9AB049BF-A8F9-3442-FCB7-C75D63800644}"/>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 company name&#10;&#10;Description automatically generated">
            <a:extLst>
              <a:ext uri="{FF2B5EF4-FFF2-40B4-BE49-F238E27FC236}">
                <a16:creationId xmlns:a16="http://schemas.microsoft.com/office/drawing/2014/main" id="{943B816A-36B6-2046-9801-00CAC31B0638}"/>
              </a:ext>
            </a:extLst>
          </p:cNvPr>
          <p:cNvPicPr>
            <a:picLocks noChangeAspect="1"/>
          </p:cNvPicPr>
          <p:nvPr userDrawn="1"/>
        </p:nvPicPr>
        <p:blipFill>
          <a:blip r:embed="rId2"/>
          <a:stretch>
            <a:fillRect/>
          </a:stretch>
        </p:blipFill>
        <p:spPr>
          <a:xfrm>
            <a:off x="8939665" y="6293955"/>
            <a:ext cx="1754838" cy="323970"/>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4FF44A58-C4BB-7ACD-12FE-A6BD2A783A74}"/>
              </a:ext>
            </a:extLst>
          </p:cNvPr>
          <p:cNvPicPr>
            <a:picLocks noChangeAspect="1"/>
          </p:cNvPicPr>
          <p:nvPr userDrawn="1"/>
        </p:nvPicPr>
        <p:blipFill>
          <a:blip r:embed="rId3"/>
          <a:stretch>
            <a:fillRect/>
          </a:stretch>
        </p:blipFill>
        <p:spPr>
          <a:xfrm>
            <a:off x="10998195" y="6208492"/>
            <a:ext cx="992262" cy="475019"/>
          </a:xfrm>
          <a:prstGeom prst="rect">
            <a:avLst/>
          </a:prstGeom>
        </p:spPr>
      </p:pic>
      <p:cxnSp>
        <p:nvCxnSpPr>
          <p:cNvPr id="19" name="Straight Connector 18">
            <a:extLst>
              <a:ext uri="{FF2B5EF4-FFF2-40B4-BE49-F238E27FC236}">
                <a16:creationId xmlns:a16="http://schemas.microsoft.com/office/drawing/2014/main" id="{84FDBEC1-3256-E2EB-9DE2-4028928D4BED}"/>
              </a:ext>
            </a:extLst>
          </p:cNvPr>
          <p:cNvCxnSpPr/>
          <p:nvPr userDrawn="1"/>
        </p:nvCxnSpPr>
        <p:spPr>
          <a:xfrm>
            <a:off x="0" y="600323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61E71C-0D21-5DC7-C5BB-77ECF67A433A}"/>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Background pattern, circle&#10;&#10;Description automatically generated">
            <a:extLst>
              <a:ext uri="{FF2B5EF4-FFF2-40B4-BE49-F238E27FC236}">
                <a16:creationId xmlns:a16="http://schemas.microsoft.com/office/drawing/2014/main" id="{0A8F87FB-4D37-54F5-8658-E4484119EB56}"/>
              </a:ext>
            </a:extLst>
          </p:cNvPr>
          <p:cNvPicPr>
            <a:picLocks noChangeAspect="1"/>
          </p:cNvPicPr>
          <p:nvPr userDrawn="1"/>
        </p:nvPicPr>
        <p:blipFill>
          <a:blip r:embed="rId2"/>
          <a:stretch>
            <a:fillRect/>
          </a:stretch>
        </p:blipFill>
        <p:spPr>
          <a:xfrm>
            <a:off x="19664" y="0"/>
            <a:ext cx="12172336" cy="6846939"/>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3"/>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4"/>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0323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3425356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0A8F87FB-4D37-54F5-8658-E4484119EB56}"/>
              </a:ext>
            </a:extLst>
          </p:cNvPr>
          <p:cNvPicPr>
            <a:picLocks noChangeAspect="1"/>
          </p:cNvPicPr>
          <p:nvPr userDrawn="1"/>
        </p:nvPicPr>
        <p:blipFill>
          <a:blip r:embed="rId2"/>
          <a:srcRect/>
          <a:stretch/>
        </p:blipFill>
        <p:spPr>
          <a:xfrm>
            <a:off x="19664" y="0"/>
            <a:ext cx="12172336" cy="6846939"/>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3"/>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4"/>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0323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7580346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0A8F87FB-4D37-54F5-8658-E4484119EB56}"/>
              </a:ext>
            </a:extLst>
          </p:cNvPr>
          <p:cNvPicPr>
            <a:picLocks noChangeAspect="1"/>
          </p:cNvPicPr>
          <p:nvPr userDrawn="1"/>
        </p:nvPicPr>
        <p:blipFill>
          <a:blip r:embed="rId2"/>
          <a:srcRect/>
          <a:stretch/>
        </p:blipFill>
        <p:spPr>
          <a:xfrm>
            <a:off x="19664" y="0"/>
            <a:ext cx="12172336" cy="6846939"/>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3"/>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4"/>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03235"/>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51866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slide">
    <p:spTree>
      <p:nvGrpSpPr>
        <p:cNvPr id="1" name=""/>
        <p:cNvGrpSpPr/>
        <p:nvPr/>
      </p:nvGrpSpPr>
      <p:grpSpPr>
        <a:xfrm>
          <a:off x="0" y="0"/>
          <a:ext cx="0" cy="0"/>
          <a:chOff x="0" y="0"/>
          <a:chExt cx="0" cy="0"/>
        </a:xfrm>
      </p:grpSpPr>
      <p:pic>
        <p:nvPicPr>
          <p:cNvPr id="2" name="Picture 1" descr="A person sitting at a desk with a computer&#10;&#10;Description automatically generated with low confidence">
            <a:extLst>
              <a:ext uri="{FF2B5EF4-FFF2-40B4-BE49-F238E27FC236}">
                <a16:creationId xmlns:a16="http://schemas.microsoft.com/office/drawing/2014/main" id="{00B5C5BA-CD61-10DC-BE17-FFD11ECB9698}"/>
              </a:ext>
            </a:extLst>
          </p:cNvPr>
          <p:cNvPicPr>
            <a:picLocks noChangeAspect="1"/>
          </p:cNvPicPr>
          <p:nvPr userDrawn="1"/>
        </p:nvPicPr>
        <p:blipFill rotWithShape="1">
          <a:blip r:embed="rId2"/>
          <a:srcRect l="16581" t="161" r="24160" b="-161"/>
          <a:stretch/>
        </p:blipFill>
        <p:spPr>
          <a:xfrm>
            <a:off x="6096000" y="0"/>
            <a:ext cx="6095999" cy="6858000"/>
          </a:xfrm>
          <a:prstGeom prst="rect">
            <a:avLst/>
          </a:prstGeom>
        </p:spPr>
      </p:pic>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0A8F87FB-4D37-54F5-8658-E4484119EB56}"/>
              </a:ext>
            </a:extLst>
          </p:cNvPr>
          <p:cNvPicPr>
            <a:picLocks noChangeAspect="1"/>
          </p:cNvPicPr>
          <p:nvPr userDrawn="1"/>
        </p:nvPicPr>
        <p:blipFill>
          <a:blip r:embed="rId3"/>
          <a:srcRect/>
          <a:stretch/>
        </p:blipFill>
        <p:spPr>
          <a:xfrm>
            <a:off x="9831" y="11061"/>
            <a:ext cx="12172336" cy="6846939"/>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4"/>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5"/>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1082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2139344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5C5BA-CD61-10DC-BE17-FFD11ECB9698}"/>
              </a:ext>
            </a:extLst>
          </p:cNvPr>
          <p:cNvPicPr>
            <a:picLocks noChangeAspect="1"/>
          </p:cNvPicPr>
          <p:nvPr userDrawn="1"/>
        </p:nvPicPr>
        <p:blipFill rotWithShape="1">
          <a:blip r:embed="rId2"/>
          <a:srcRect t="105" r="24622" b="-105"/>
          <a:stretch/>
        </p:blipFill>
        <p:spPr>
          <a:xfrm>
            <a:off x="6096000" y="0"/>
            <a:ext cx="6095999" cy="6858000"/>
          </a:xfrm>
          <a:prstGeom prst="rect">
            <a:avLst/>
          </a:prstGeom>
        </p:spPr>
      </p:pic>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490306" y="2145794"/>
            <a:ext cx="11161224" cy="191931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1">
            <a:extLst>
              <a:ext uri="{FF2B5EF4-FFF2-40B4-BE49-F238E27FC236}">
                <a16:creationId xmlns:a16="http://schemas.microsoft.com/office/drawing/2014/main" id="{C44B2A1F-C346-F845-9B6D-21274DDD4669}"/>
              </a:ext>
            </a:extLst>
          </p:cNvPr>
          <p:cNvSpPr>
            <a:spLocks noGrp="1"/>
          </p:cNvSpPr>
          <p:nvPr>
            <p:ph type="title" hasCustomPrompt="1"/>
          </p:nvPr>
        </p:nvSpPr>
        <p:spPr>
          <a:xfrm>
            <a:off x="490305" y="441326"/>
            <a:ext cx="9822619"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9">
            <a:extLst>
              <a:ext uri="{FF2B5EF4-FFF2-40B4-BE49-F238E27FC236}">
                <a16:creationId xmlns:a16="http://schemas.microsoft.com/office/drawing/2014/main" id="{D4489919-413A-5444-A436-886955FA636E}"/>
              </a:ext>
            </a:extLst>
          </p:cNvPr>
          <p:cNvSpPr>
            <a:spLocks noGrp="1"/>
          </p:cNvSpPr>
          <p:nvPr>
            <p:ph type="body" sz="quarter" idx="12"/>
          </p:nvPr>
        </p:nvSpPr>
        <p:spPr>
          <a:xfrm>
            <a:off x="490304" y="1351028"/>
            <a:ext cx="9822619"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0A8F87FB-4D37-54F5-8658-E4484119EB56}"/>
              </a:ext>
            </a:extLst>
          </p:cNvPr>
          <p:cNvPicPr>
            <a:picLocks noChangeAspect="1"/>
          </p:cNvPicPr>
          <p:nvPr userDrawn="1"/>
        </p:nvPicPr>
        <p:blipFill>
          <a:blip r:embed="rId3"/>
          <a:srcRect/>
          <a:stretch/>
        </p:blipFill>
        <p:spPr>
          <a:xfrm>
            <a:off x="12800" y="7200"/>
            <a:ext cx="12179200" cy="6850800"/>
          </a:xfrm>
          <a:prstGeom prst="rect">
            <a:avLst/>
          </a:prstGeom>
        </p:spPr>
      </p:pic>
      <p:sp>
        <p:nvSpPr>
          <p:cNvPr id="5" name="Rectangle 4">
            <a:extLst>
              <a:ext uri="{FF2B5EF4-FFF2-40B4-BE49-F238E27FC236}">
                <a16:creationId xmlns:a16="http://schemas.microsoft.com/office/drawing/2014/main" id="{962235C4-ACB1-91BA-FF48-804F95C7C2AD}"/>
              </a:ext>
            </a:extLst>
          </p:cNvPr>
          <p:cNvSpPr/>
          <p:nvPr userDrawn="1"/>
        </p:nvSpPr>
        <p:spPr>
          <a:xfrm>
            <a:off x="0" y="6023113"/>
            <a:ext cx="1219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86CCC9B1-B213-6D86-46A8-138B3367FA7E}"/>
              </a:ext>
            </a:extLst>
          </p:cNvPr>
          <p:cNvPicPr>
            <a:picLocks noChangeAspect="1"/>
          </p:cNvPicPr>
          <p:nvPr userDrawn="1"/>
        </p:nvPicPr>
        <p:blipFill>
          <a:blip r:embed="rId4"/>
          <a:stretch>
            <a:fillRect/>
          </a:stretch>
        </p:blipFill>
        <p:spPr>
          <a:xfrm>
            <a:off x="8939665" y="6293955"/>
            <a:ext cx="1754838" cy="32397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EB046DBD-B804-E1F9-7709-D3124C3C7603}"/>
              </a:ext>
            </a:extLst>
          </p:cNvPr>
          <p:cNvPicPr>
            <a:picLocks noChangeAspect="1"/>
          </p:cNvPicPr>
          <p:nvPr userDrawn="1"/>
        </p:nvPicPr>
        <p:blipFill>
          <a:blip r:embed="rId5"/>
          <a:stretch>
            <a:fillRect/>
          </a:stretch>
        </p:blipFill>
        <p:spPr>
          <a:xfrm>
            <a:off x="10998195" y="6208492"/>
            <a:ext cx="992262" cy="475019"/>
          </a:xfrm>
          <a:prstGeom prst="rect">
            <a:avLst/>
          </a:prstGeom>
        </p:spPr>
      </p:pic>
      <p:cxnSp>
        <p:nvCxnSpPr>
          <p:cNvPr id="10" name="Straight Connector 9">
            <a:extLst>
              <a:ext uri="{FF2B5EF4-FFF2-40B4-BE49-F238E27FC236}">
                <a16:creationId xmlns:a16="http://schemas.microsoft.com/office/drawing/2014/main" id="{92A80F4B-446A-ED5B-2950-29CCA127BE3C}"/>
              </a:ext>
            </a:extLst>
          </p:cNvPr>
          <p:cNvCxnSpPr/>
          <p:nvPr userDrawn="1"/>
        </p:nvCxnSpPr>
        <p:spPr>
          <a:xfrm>
            <a:off x="0" y="601082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3889DE-64CE-46D2-0823-463F2612DF16}"/>
              </a:ext>
            </a:extLst>
          </p:cNvPr>
          <p:cNvSpPr txBox="1"/>
          <p:nvPr userDrawn="1"/>
        </p:nvSpPr>
        <p:spPr>
          <a:xfrm>
            <a:off x="377687" y="6293955"/>
            <a:ext cx="854765" cy="307777"/>
          </a:xfrm>
          <a:prstGeom prst="rect">
            <a:avLst/>
          </a:prstGeom>
          <a:noFill/>
        </p:spPr>
        <p:txBody>
          <a:bodyPr wrap="square" rtlCol="0">
            <a:spAutoFit/>
          </a:bodyPr>
          <a:lstStyle/>
          <a:p>
            <a:fld id="{334BB40E-C7C8-D949-9720-4894F2FA3BFE}" type="slidenum">
              <a:rPr lang="en-US" sz="1400" smtClean="0"/>
              <a:t>‹#›</a:t>
            </a:fld>
            <a:endParaRPr lang="en-US" sz="1400" dirty="0"/>
          </a:p>
        </p:txBody>
      </p:sp>
    </p:spTree>
    <p:extLst>
      <p:ext uri="{BB962C8B-B14F-4D97-AF65-F5344CB8AC3E}">
        <p14:creationId xmlns:p14="http://schemas.microsoft.com/office/powerpoint/2010/main" val="165129390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F946CC-2E26-2D7E-D1E1-68E95B8477EB}"/>
              </a:ext>
            </a:extLst>
          </p:cNvPr>
          <p:cNvPicPr>
            <a:picLocks noChangeAspect="1"/>
          </p:cNvPicPr>
          <p:nvPr userDrawn="1"/>
        </p:nvPicPr>
        <p:blipFill>
          <a:blip r:embed="rId2"/>
          <a:srcRect t="12500" b="12500"/>
          <a:stretch/>
        </p:blipFill>
        <p:spPr>
          <a:xfrm>
            <a:off x="6096000" y="0"/>
            <a:ext cx="6096000" cy="6858000"/>
          </a:xfrm>
          <a:prstGeom prst="rect">
            <a:avLst/>
          </a:prstGeom>
        </p:spPr>
      </p:pic>
      <p:sp>
        <p:nvSpPr>
          <p:cNvPr id="7" name="Title 1">
            <a:extLst>
              <a:ext uri="{FF2B5EF4-FFF2-40B4-BE49-F238E27FC236}">
                <a16:creationId xmlns:a16="http://schemas.microsoft.com/office/drawing/2014/main" id="{3EA280E9-540B-5C4C-B462-785461D7E620}"/>
              </a:ext>
            </a:extLst>
          </p:cNvPr>
          <p:cNvSpPr>
            <a:spLocks noGrp="1"/>
          </p:cNvSpPr>
          <p:nvPr>
            <p:ph type="title" hasCustomPrompt="1"/>
          </p:nvPr>
        </p:nvSpPr>
        <p:spPr>
          <a:xfrm>
            <a:off x="490306" y="740665"/>
            <a:ext cx="9454972"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pic>
        <p:nvPicPr>
          <p:cNvPr id="2" name="Picture 1">
            <a:extLst>
              <a:ext uri="{FF2B5EF4-FFF2-40B4-BE49-F238E27FC236}">
                <a16:creationId xmlns:a16="http://schemas.microsoft.com/office/drawing/2014/main" id="{7500D754-820E-6BCC-F6B3-2D305641CA81}"/>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74B2DC-6018-2F0F-CA4C-C49FCE68B223}"/>
              </a:ext>
            </a:extLst>
          </p:cNvPr>
          <p:cNvSpPr/>
          <p:nvPr userDrawn="1"/>
        </p:nvSpPr>
        <p:spPr>
          <a:xfrm>
            <a:off x="0" y="0"/>
            <a:ext cx="12192000" cy="1610591"/>
          </a:xfrm>
          <a:prstGeom prst="rect">
            <a:avLst/>
          </a:prstGeom>
          <a:gradFill flip="none" rotWithShape="1">
            <a:gsLst>
              <a:gs pos="0">
                <a:schemeClr val="bg1"/>
              </a:gs>
              <a:gs pos="100000">
                <a:schemeClr val="bg1">
                  <a:lumMod val="9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29" r:id="rId2"/>
    <p:sldLayoutId id="2147483730" r:id="rId3"/>
    <p:sldLayoutId id="2147483731" r:id="rId4"/>
    <p:sldLayoutId id="2147483732" r:id="rId5"/>
    <p:sldLayoutId id="214748373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kcl.ac.uk/research/leder"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tkVJw8QZ7EE&amp;list=PLrVQaAxyJE3cbdJCYYsIZgHrhY9PtINlA&amp;index=2"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england.nhs.uk/about/regional-area-teams/" TargetMode="External"/><Relationship Id="rId2" Type="http://schemas.openxmlformats.org/officeDocument/2006/relationships/hyperlink" Target="https://www.nhs.uk/nhs-services/hospitals/what-is-pals-patient-advice-and-liaison-service/" TargetMode="External"/><Relationship Id="rId1" Type="http://schemas.openxmlformats.org/officeDocument/2006/relationships/slideLayout" Target="../slideLayouts/slideLayout1.xml"/><Relationship Id="rId5" Type="http://schemas.openxmlformats.org/officeDocument/2006/relationships/hyperlink" Target="https://www.england.nhs.uk/contact-us/complaint" TargetMode="External"/><Relationship Id="rId4" Type="http://schemas.openxmlformats.org/officeDocument/2006/relationships/hyperlink" Target="https://eur01.safelinks.protection.outlook.com/?url=https%3A%2F%2Fwww.nhs.uk%2Fnhs-services%2Ffind-your-local-integrated-care-board%2F&amp;data=05%7C01%7CCarl.Laverick%40skillsforcare.org.uk%7C1e47c5e4339a474539ba08db5c584c84%7C5c317017415d43e6ada17668f9ad3f9f%7C0%7C0%7C638205306534411374%7CUnknown%7CTWFpbGZsb3d8eyJWIjoiMC4wLjAwMDAiLCJQIjoiV2luMzIiLCJBTiI6Ik1haWwiLCJXVCI6Mn0%3D%7C3000%7C%7C%7C&amp;sdata=lNl1yepQc95ZhxbfpH1tNE1Hr3DvPaPRZcb%2FZw6DSTw%3D&amp;reserved=0"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online1.snapsurveys.com/Restore2MiniforCarers"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33612/COVID-19__learning_disabilities_mortality_report.pdf" TargetMode="External"/><Relationship Id="rId2" Type="http://schemas.openxmlformats.org/officeDocument/2006/relationships/hyperlink" Target="https://www.kcl.ac.uk/research/leder" TargetMode="External"/><Relationship Id="rId1" Type="http://schemas.openxmlformats.org/officeDocument/2006/relationships/slideLayout" Target="../slideLayouts/slideLayout3.xml"/><Relationship Id="rId6" Type="http://schemas.openxmlformats.org/officeDocument/2006/relationships/hyperlink" Target="https://www.england.nhs.uk/wp-content/uploads/2022/03/universal-principles-for-advance-care-planning.pdf" TargetMode="External"/><Relationship Id="rId5" Type="http://schemas.openxmlformats.org/officeDocument/2006/relationships/hyperlink" Target="https://www.skillsforcare.org.uk/Developing-your-workforce/Care-topics/Do-Not-Attempt-Cardiopulmonary-Resuscitation/Do-Not-Attempt-Cardiopulmonary-Resuscitation-DNACPR.aspx" TargetMode="External"/><Relationship Id="rId4" Type="http://schemas.openxmlformats.org/officeDocument/2006/relationships/hyperlink" Target="https://www.skillsforhealth.org.uk/wp-content/uploads/2021/01/Person-Centred-Approaches-Framework.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8898-9620-F556-F01C-AF750B742BEB}"/>
              </a:ext>
            </a:extLst>
          </p:cNvPr>
          <p:cNvSpPr>
            <a:spLocks noGrp="1"/>
          </p:cNvSpPr>
          <p:nvPr>
            <p:ph type="title"/>
          </p:nvPr>
        </p:nvSpPr>
        <p:spPr>
          <a:xfrm>
            <a:off x="490306" y="740665"/>
            <a:ext cx="5725299" cy="2118282"/>
          </a:xfrm>
        </p:spPr>
        <p:txBody>
          <a:bodyPr/>
          <a:lstStyle/>
          <a:p>
            <a:r>
              <a:rPr lang="en-US" sz="2800" dirty="0"/>
              <a:t>Signs that someone may be unwell and what to do</a:t>
            </a:r>
            <a:br>
              <a:rPr lang="en-US" sz="2800" dirty="0"/>
            </a:br>
            <a:br>
              <a:rPr lang="en-US" dirty="0"/>
            </a:br>
            <a:r>
              <a:rPr lang="en-US" dirty="0"/>
              <a:t>RESTORE2 </a:t>
            </a:r>
            <a:r>
              <a:rPr lang="en-US" i="1" dirty="0"/>
              <a:t>mini</a:t>
            </a:r>
            <a:br>
              <a:rPr lang="en-US" dirty="0"/>
            </a:br>
            <a:endParaRPr lang="en-US" dirty="0"/>
          </a:p>
        </p:txBody>
      </p:sp>
      <p:pic>
        <p:nvPicPr>
          <p:cNvPr id="5" name="Picture 4" descr="Logo, company name&#10;&#10;Description automatically generated">
            <a:extLst>
              <a:ext uri="{FF2B5EF4-FFF2-40B4-BE49-F238E27FC236}">
                <a16:creationId xmlns:a16="http://schemas.microsoft.com/office/drawing/2014/main" id="{99F5634B-020D-857C-5462-DF81EACED680}"/>
              </a:ext>
            </a:extLst>
          </p:cNvPr>
          <p:cNvPicPr>
            <a:picLocks noChangeAspect="1"/>
          </p:cNvPicPr>
          <p:nvPr/>
        </p:nvPicPr>
        <p:blipFill>
          <a:blip r:embed="rId2"/>
          <a:stretch>
            <a:fillRect/>
          </a:stretch>
        </p:blipFill>
        <p:spPr>
          <a:xfrm>
            <a:off x="582904" y="5304113"/>
            <a:ext cx="2993673" cy="55267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AB4EFF55-D0FA-9132-5630-3DF1401B2BA1}"/>
              </a:ext>
            </a:extLst>
          </p:cNvPr>
          <p:cNvPicPr>
            <a:picLocks noChangeAspect="1"/>
          </p:cNvPicPr>
          <p:nvPr/>
        </p:nvPicPr>
        <p:blipFill>
          <a:blip r:embed="rId3"/>
          <a:stretch>
            <a:fillRect/>
          </a:stretch>
        </p:blipFill>
        <p:spPr>
          <a:xfrm>
            <a:off x="582904" y="4100346"/>
            <a:ext cx="1769558" cy="847129"/>
          </a:xfrm>
          <a:prstGeom prst="rect">
            <a:avLst/>
          </a:prstGeom>
        </p:spPr>
      </p:pic>
    </p:spTree>
    <p:extLst>
      <p:ext uri="{BB962C8B-B14F-4D97-AF65-F5344CB8AC3E}">
        <p14:creationId xmlns:p14="http://schemas.microsoft.com/office/powerpoint/2010/main" val="220582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sz="3200" dirty="0">
                <a:solidFill>
                  <a:srgbClr val="37819D"/>
                </a:solidFill>
              </a:rPr>
              <a:t>Examples of ‘soft signs’</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2055222"/>
            <a:ext cx="10863496" cy="3326075"/>
          </a:xfrm>
        </p:spPr>
        <p:txBody>
          <a:bodyPr numCol="2"/>
          <a:lstStyle/>
          <a:p>
            <a:pPr marL="0" indent="0">
              <a:spcBef>
                <a:spcPts val="0"/>
              </a:spcBef>
              <a:spcAft>
                <a:spcPts val="600"/>
              </a:spcAft>
              <a:buNone/>
            </a:pPr>
            <a:r>
              <a:rPr lang="en-US" sz="1800" b="1" dirty="0">
                <a:solidFill>
                  <a:srgbClr val="005EB8"/>
                </a:solidFill>
                <a:effectLst/>
                <a:latin typeface="Arial" panose="020B0604020202020204" pitchFamily="34" charset="0"/>
                <a:ea typeface="Arial MT"/>
                <a:cs typeface="Arial MT"/>
              </a:rPr>
              <a:t>Changes</a:t>
            </a:r>
            <a:r>
              <a:rPr lang="en-US" sz="1800" b="1" spc="10"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in</a:t>
            </a:r>
            <a:r>
              <a:rPr lang="en-US" sz="1800" b="1" spc="-60"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physical</a:t>
            </a:r>
            <a:r>
              <a:rPr lang="en-US" sz="1800" b="1" spc="50"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presentations</a:t>
            </a:r>
            <a:endParaRPr lang="en-GB" sz="1800" dirty="0">
              <a:effectLst/>
              <a:latin typeface="Arial MT"/>
              <a:ea typeface="Arial MT"/>
              <a:cs typeface="Arial MT"/>
            </a:endParaRPr>
          </a:p>
          <a:p>
            <a:pPr marR="24130">
              <a:lnSpc>
                <a:spcPct val="101000"/>
              </a:lnSpc>
              <a:spcBef>
                <a:spcPts val="0"/>
              </a:spcBef>
              <a:spcAft>
                <a:spcPts val="600"/>
              </a:spcAft>
              <a:tabLst>
                <a:tab pos="545465" algn="l"/>
                <a:tab pos="546100" algn="l"/>
              </a:tabLst>
            </a:pPr>
            <a:r>
              <a:rPr lang="en-US" sz="1800" dirty="0">
                <a:solidFill>
                  <a:srgbClr val="221F1F"/>
                </a:solidFill>
                <a:effectLst/>
                <a:latin typeface="Arial" panose="020B0604020202020204" pitchFamily="34" charset="0"/>
                <a:ea typeface="Arial MT"/>
                <a:cs typeface="Arial MT"/>
              </a:rPr>
              <a:t>not</a:t>
            </a:r>
            <a:r>
              <a:rPr lang="en-US" sz="1800" spc="50"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going</a:t>
            </a:r>
            <a:r>
              <a:rPr lang="en-US" sz="1800" spc="200"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to</a:t>
            </a:r>
            <a:r>
              <a:rPr lang="en-US" sz="1800" spc="10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the</a:t>
            </a:r>
            <a:r>
              <a:rPr lang="en-US" sz="1800" spc="10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toilet</a:t>
            </a:r>
            <a:r>
              <a:rPr lang="en-US" sz="1800" spc="14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as</a:t>
            </a:r>
            <a:r>
              <a:rPr lang="en-US" sz="1800" spc="30"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often</a:t>
            </a:r>
            <a:r>
              <a:rPr lang="en-US" sz="1800" spc="-8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or</a:t>
            </a:r>
            <a:r>
              <a:rPr lang="en-US" sz="1800" spc="1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not </a:t>
            </a:r>
            <a:r>
              <a:rPr lang="en-US" sz="1800" spc="-47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passing</a:t>
            </a:r>
            <a:r>
              <a:rPr lang="en-US" sz="1800" spc="-11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much</a:t>
            </a:r>
            <a:r>
              <a:rPr lang="en-US" sz="1800" spc="-30"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panose="020B0604020202020204" pitchFamily="34" charset="0"/>
                <a:ea typeface="Arial MT"/>
                <a:cs typeface="Arial MT"/>
              </a:rPr>
              <a:t>urine</a:t>
            </a:r>
            <a:endParaRPr lang="en-GB" sz="1800" dirty="0">
              <a:effectLst/>
              <a:latin typeface="Arial MT"/>
              <a:ea typeface="Arial MT"/>
              <a:cs typeface="Arial MT"/>
            </a:endParaRPr>
          </a:p>
          <a:p>
            <a:pPr>
              <a:lnSpc>
                <a:spcPts val="2115"/>
              </a:lnSpc>
              <a:spcBef>
                <a:spcPts val="0"/>
              </a:spcBef>
              <a:spcAft>
                <a:spcPts val="600"/>
              </a:spcAft>
              <a:tabLst>
                <a:tab pos="545465" algn="l"/>
                <a:tab pos="546100" algn="l"/>
              </a:tabLst>
            </a:pPr>
            <a:r>
              <a:rPr lang="en-US" sz="1800" spc="-25" dirty="0">
                <a:solidFill>
                  <a:srgbClr val="221F1F"/>
                </a:solidFill>
                <a:effectLst/>
                <a:latin typeface="Arial" panose="020B0604020202020204" pitchFamily="34" charset="0"/>
                <a:ea typeface="Arial MT"/>
                <a:cs typeface="Arial MT"/>
              </a:rPr>
              <a:t>being</a:t>
            </a:r>
            <a:r>
              <a:rPr lang="en-US" sz="1800" spc="-10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unsteady</a:t>
            </a:r>
            <a:r>
              <a:rPr lang="en-US" sz="1800" spc="-8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while</a:t>
            </a:r>
            <a:r>
              <a:rPr lang="en-US" sz="1800" spc="2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walking</a:t>
            </a:r>
            <a:endParaRPr lang="en-GB" sz="1800" dirty="0">
              <a:effectLst/>
              <a:latin typeface="Arial MT"/>
              <a:ea typeface="Arial MT"/>
              <a:cs typeface="Arial MT"/>
            </a:endParaRPr>
          </a:p>
          <a:p>
            <a:pPr>
              <a:lnSpc>
                <a:spcPts val="2115"/>
              </a:lnSpc>
              <a:spcBef>
                <a:spcPts val="0"/>
              </a:spcBef>
              <a:spcAft>
                <a:spcPts val="600"/>
              </a:spcAft>
              <a:tabLst>
                <a:tab pos="545465" algn="l"/>
                <a:tab pos="546100" algn="l"/>
              </a:tabLst>
            </a:pPr>
            <a:r>
              <a:rPr lang="en-US" sz="1800" spc="-25" dirty="0">
                <a:solidFill>
                  <a:srgbClr val="221F1F"/>
                </a:solidFill>
                <a:effectLst/>
                <a:latin typeface="Arial" panose="020B0604020202020204" pitchFamily="34" charset="0"/>
                <a:ea typeface="Arial MT"/>
                <a:cs typeface="Arial MT"/>
              </a:rPr>
              <a:t>self-injury </a:t>
            </a:r>
            <a:r>
              <a:rPr lang="en-US" sz="1800" spc="-25" dirty="0" err="1">
                <a:solidFill>
                  <a:srgbClr val="221F1F"/>
                </a:solidFill>
                <a:effectLst/>
                <a:latin typeface="Arial" panose="020B0604020202020204" pitchFamily="34" charset="0"/>
                <a:ea typeface="Arial MT"/>
                <a:cs typeface="Arial MT"/>
              </a:rPr>
              <a:t>behaviour</a:t>
            </a:r>
            <a:r>
              <a:rPr lang="en-US" sz="1800" spc="-25" dirty="0">
                <a:solidFill>
                  <a:srgbClr val="221F1F"/>
                </a:solidFill>
                <a:effectLst/>
                <a:latin typeface="Arial" panose="020B0604020202020204" pitchFamily="34" charset="0"/>
                <a:ea typeface="Arial MT"/>
                <a:cs typeface="Arial MT"/>
              </a:rPr>
              <a:t>, such as nail biting</a:t>
            </a:r>
            <a:endParaRPr lang="en-GB" sz="1800" dirty="0">
              <a:effectLst/>
              <a:latin typeface="Arial MT"/>
              <a:ea typeface="Arial MT"/>
              <a:cs typeface="Arial MT"/>
            </a:endParaRPr>
          </a:p>
          <a:p>
            <a:pPr marL="0" indent="0">
              <a:spcBef>
                <a:spcPts val="0"/>
              </a:spcBef>
              <a:spcAft>
                <a:spcPts val="600"/>
              </a:spcAft>
              <a:buNone/>
            </a:pPr>
            <a:r>
              <a:rPr lang="en-US" sz="1800" b="1" dirty="0">
                <a:solidFill>
                  <a:srgbClr val="005EB8"/>
                </a:solidFill>
                <a:effectLst/>
                <a:latin typeface="Arial" panose="020B0604020202020204" pitchFamily="34" charset="0"/>
                <a:ea typeface="Arial MT"/>
                <a:cs typeface="Arial MT"/>
              </a:rPr>
              <a:t> </a:t>
            </a:r>
            <a:endParaRPr lang="en-GB" sz="1800" dirty="0">
              <a:effectLst/>
              <a:latin typeface="Arial MT"/>
              <a:ea typeface="Arial MT"/>
              <a:cs typeface="Arial MT"/>
            </a:endParaRPr>
          </a:p>
          <a:p>
            <a:pPr marL="0" indent="0">
              <a:spcBef>
                <a:spcPts val="0"/>
              </a:spcBef>
              <a:spcAft>
                <a:spcPts val="600"/>
              </a:spcAft>
              <a:buNone/>
            </a:pPr>
            <a:r>
              <a:rPr lang="en-US" sz="1800" b="1" dirty="0">
                <a:solidFill>
                  <a:srgbClr val="005EB8"/>
                </a:solidFill>
                <a:effectLst/>
                <a:latin typeface="Arial" panose="020B0604020202020204" pitchFamily="34" charset="0"/>
                <a:ea typeface="Arial MT"/>
                <a:cs typeface="Arial MT"/>
              </a:rPr>
              <a:t>Changes</a:t>
            </a:r>
            <a:r>
              <a:rPr lang="en-US" sz="1800" b="1" spc="45"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in</a:t>
            </a:r>
            <a:r>
              <a:rPr lang="en-US" sz="1800" b="1" spc="-35"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sleep</a:t>
            </a:r>
            <a:r>
              <a:rPr lang="en-US" sz="1800" b="1" spc="40" dirty="0">
                <a:solidFill>
                  <a:srgbClr val="005EB8"/>
                </a:solidFill>
                <a:effectLst/>
                <a:latin typeface="Arial" panose="020B0604020202020204" pitchFamily="34" charset="0"/>
                <a:ea typeface="Arial MT"/>
                <a:cs typeface="Arial MT"/>
              </a:rPr>
              <a:t> </a:t>
            </a:r>
            <a:r>
              <a:rPr lang="en-US" sz="1800" b="1" dirty="0">
                <a:solidFill>
                  <a:srgbClr val="005EB8"/>
                </a:solidFill>
                <a:effectLst/>
                <a:latin typeface="Arial" panose="020B0604020202020204" pitchFamily="34" charset="0"/>
                <a:ea typeface="Arial MT"/>
                <a:cs typeface="Arial MT"/>
              </a:rPr>
              <a:t>patterns</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20" dirty="0">
                <a:solidFill>
                  <a:srgbClr val="221F1F"/>
                </a:solidFill>
                <a:effectLst/>
                <a:latin typeface="Arial" panose="020B0604020202020204" pitchFamily="34" charset="0"/>
                <a:ea typeface="Arial MT"/>
                <a:cs typeface="Arial MT"/>
              </a:rPr>
              <a:t>not</a:t>
            </a:r>
            <a:r>
              <a:rPr lang="en-US" sz="1800" spc="-11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wanting</a:t>
            </a:r>
            <a:r>
              <a:rPr lang="en-US" sz="1800" spc="8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to</a:t>
            </a:r>
            <a:r>
              <a:rPr lang="en-US" sz="1800" spc="-7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get</a:t>
            </a:r>
            <a:r>
              <a:rPr lang="en-US" sz="1800" spc="-4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up</a:t>
            </a:r>
            <a:r>
              <a:rPr lang="en-US" sz="1800" spc="-65"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in</a:t>
            </a:r>
            <a:r>
              <a:rPr lang="en-US" sz="1800" spc="-70"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the</a:t>
            </a:r>
            <a:r>
              <a:rPr lang="en-US" sz="1800" spc="-65"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morning</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dirty="0">
                <a:solidFill>
                  <a:schemeClr val="tx1"/>
                </a:solidFill>
                <a:effectLst/>
                <a:latin typeface="Arial" panose="020B0604020202020204" pitchFamily="34" charset="0"/>
                <a:ea typeface="Arial MT"/>
                <a:cs typeface="Arial MT"/>
              </a:rPr>
              <a:t>not wanting to go to bed, being restless</a:t>
            </a:r>
            <a:endParaRPr lang="en-GB" sz="1800" dirty="0">
              <a:solidFill>
                <a:schemeClr val="tx1"/>
              </a:solidFill>
              <a:effectLst/>
              <a:latin typeface="Arial MT"/>
              <a:ea typeface="Arial MT"/>
              <a:cs typeface="Arial MT"/>
            </a:endParaRPr>
          </a:p>
          <a:p>
            <a:pPr marL="0" indent="0">
              <a:spcBef>
                <a:spcPts val="0"/>
              </a:spcBef>
              <a:spcAft>
                <a:spcPts val="600"/>
              </a:spcAft>
              <a:buNone/>
            </a:pPr>
            <a:br>
              <a:rPr lang="en-US" sz="1800" dirty="0">
                <a:effectLst/>
                <a:latin typeface="Arial" panose="020B0604020202020204" pitchFamily="34" charset="0"/>
                <a:ea typeface="Arial MT"/>
              </a:rPr>
            </a:br>
            <a:r>
              <a:rPr lang="en-US" sz="1800" b="1" spc="-5" dirty="0">
                <a:solidFill>
                  <a:srgbClr val="005EB8"/>
                </a:solidFill>
                <a:effectLst/>
                <a:latin typeface="Arial" panose="020B0604020202020204" pitchFamily="34" charset="0"/>
                <a:ea typeface="Arial MT"/>
                <a:cs typeface="Arial MT"/>
              </a:rPr>
              <a:t>Changes</a:t>
            </a:r>
            <a:r>
              <a:rPr lang="en-US" sz="1800" b="1" spc="-40" dirty="0">
                <a:solidFill>
                  <a:srgbClr val="005EB8"/>
                </a:solidFill>
                <a:effectLst/>
                <a:latin typeface="Arial" panose="020B0604020202020204" pitchFamily="34" charset="0"/>
                <a:ea typeface="Arial MT"/>
                <a:cs typeface="Arial MT"/>
              </a:rPr>
              <a:t> </a:t>
            </a:r>
            <a:r>
              <a:rPr lang="en-US" sz="1800" b="1" spc="-5" dirty="0">
                <a:solidFill>
                  <a:srgbClr val="005EB8"/>
                </a:solidFill>
                <a:effectLst/>
                <a:latin typeface="Arial" panose="020B0604020202020204" pitchFamily="34" charset="0"/>
                <a:ea typeface="Arial MT"/>
                <a:cs typeface="Arial MT"/>
              </a:rPr>
              <a:t>in</a:t>
            </a:r>
            <a:r>
              <a:rPr lang="en-US" sz="1800" b="1" spc="-100" dirty="0">
                <a:solidFill>
                  <a:srgbClr val="005EB8"/>
                </a:solidFill>
                <a:effectLst/>
                <a:latin typeface="Arial" panose="020B0604020202020204" pitchFamily="34" charset="0"/>
                <a:ea typeface="Arial MT"/>
                <a:cs typeface="Arial MT"/>
              </a:rPr>
              <a:t> </a:t>
            </a:r>
            <a:r>
              <a:rPr lang="en-US" sz="1800" b="1" spc="-5" dirty="0" err="1">
                <a:solidFill>
                  <a:srgbClr val="005EB8"/>
                </a:solidFill>
                <a:effectLst/>
                <a:latin typeface="Arial" panose="020B0604020202020204" pitchFamily="34" charset="0"/>
                <a:ea typeface="Arial MT"/>
                <a:cs typeface="Arial MT"/>
              </a:rPr>
              <a:t>behaviour</a:t>
            </a:r>
            <a:r>
              <a:rPr lang="en-US" sz="1800" b="1" spc="-5" dirty="0">
                <a:solidFill>
                  <a:srgbClr val="005EB8"/>
                </a:solidFill>
                <a:effectLst/>
                <a:latin typeface="Arial" panose="020B0604020202020204" pitchFamily="34" charset="0"/>
                <a:ea typeface="Arial MT"/>
                <a:cs typeface="Arial MT"/>
              </a:rPr>
              <a:t> and communication</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15" dirty="0">
                <a:solidFill>
                  <a:srgbClr val="221F1F"/>
                </a:solidFill>
                <a:effectLst/>
                <a:latin typeface="Arial" panose="020B0604020202020204" pitchFamily="34" charset="0"/>
                <a:ea typeface="Arial MT"/>
                <a:cs typeface="Arial MT"/>
              </a:rPr>
              <a:t>being</a:t>
            </a:r>
            <a:r>
              <a:rPr lang="en-US" sz="1800" spc="-60"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more</a:t>
            </a:r>
            <a:r>
              <a:rPr lang="en-US" sz="1800" spc="-55"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anxious</a:t>
            </a:r>
            <a:r>
              <a:rPr lang="en-US" sz="1800" spc="-105"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or</a:t>
            </a:r>
            <a:r>
              <a:rPr lang="en-US" sz="1800" spc="-50"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agitated</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25" dirty="0">
                <a:solidFill>
                  <a:srgbClr val="221F1F"/>
                </a:solidFill>
                <a:effectLst/>
                <a:latin typeface="Arial" panose="020B0604020202020204" pitchFamily="34" charset="0"/>
                <a:ea typeface="Arial MT"/>
                <a:cs typeface="Arial MT"/>
              </a:rPr>
              <a:t>being</a:t>
            </a:r>
            <a:r>
              <a:rPr lang="en-US" sz="1800" spc="-10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unusually</a:t>
            </a:r>
            <a:r>
              <a:rPr lang="en-US" sz="1800" spc="55" dirty="0">
                <a:solidFill>
                  <a:srgbClr val="221F1F"/>
                </a:solidFill>
                <a:effectLst/>
                <a:latin typeface="Arial" panose="020B0604020202020204" pitchFamily="34" charset="0"/>
                <a:ea typeface="Arial MT"/>
                <a:cs typeface="Arial MT"/>
              </a:rPr>
              <a:t> </a:t>
            </a:r>
            <a:r>
              <a:rPr lang="en-US" sz="1800" spc="-25" dirty="0">
                <a:solidFill>
                  <a:srgbClr val="221F1F"/>
                </a:solidFill>
                <a:effectLst/>
                <a:latin typeface="Arial" panose="020B0604020202020204" pitchFamily="34" charset="0"/>
                <a:ea typeface="Arial MT"/>
                <a:cs typeface="Arial MT"/>
              </a:rPr>
              <a:t>quiet</a:t>
            </a:r>
            <a:r>
              <a:rPr lang="en-US" sz="1800" spc="-75"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or</a:t>
            </a:r>
            <a:r>
              <a:rPr lang="en-US" sz="1800" spc="-90" dirty="0">
                <a:solidFill>
                  <a:srgbClr val="221F1F"/>
                </a:solidFill>
                <a:effectLst/>
                <a:latin typeface="Arial" panose="020B0604020202020204" pitchFamily="34" charset="0"/>
                <a:ea typeface="Arial MT"/>
                <a:cs typeface="Arial MT"/>
              </a:rPr>
              <a:t> </a:t>
            </a:r>
            <a:r>
              <a:rPr lang="en-US" sz="1800" spc="-20" dirty="0">
                <a:solidFill>
                  <a:srgbClr val="221F1F"/>
                </a:solidFill>
                <a:effectLst/>
                <a:latin typeface="Arial" panose="020B0604020202020204" pitchFamily="34" charset="0"/>
                <a:ea typeface="Arial MT"/>
                <a:cs typeface="Arial MT"/>
              </a:rPr>
              <a:t>withdrawn</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15" dirty="0">
                <a:solidFill>
                  <a:srgbClr val="221F1F"/>
                </a:solidFill>
                <a:effectLst/>
                <a:latin typeface="Arial" panose="020B0604020202020204" pitchFamily="34" charset="0"/>
                <a:ea typeface="Arial MT"/>
                <a:cs typeface="Arial MT"/>
              </a:rPr>
              <a:t>being</a:t>
            </a:r>
            <a:r>
              <a:rPr lang="en-US" sz="1800" spc="-110" dirty="0">
                <a:solidFill>
                  <a:srgbClr val="221F1F"/>
                </a:solidFill>
                <a:effectLst/>
                <a:latin typeface="Arial" panose="020B0604020202020204" pitchFamily="34" charset="0"/>
                <a:ea typeface="Arial MT"/>
                <a:cs typeface="Arial MT"/>
              </a:rPr>
              <a:t> </a:t>
            </a:r>
            <a:r>
              <a:rPr lang="en-US" sz="1800" spc="-15" dirty="0">
                <a:solidFill>
                  <a:srgbClr val="221F1F"/>
                </a:solidFill>
                <a:effectLst/>
                <a:latin typeface="Arial" panose="020B0604020202020204" pitchFamily="34" charset="0"/>
                <a:ea typeface="Arial MT"/>
                <a:cs typeface="Arial MT"/>
              </a:rPr>
              <a:t>unusually</a:t>
            </a:r>
            <a:r>
              <a:rPr lang="en-US" sz="1800" spc="50" dirty="0">
                <a:solidFill>
                  <a:srgbClr val="221F1F"/>
                </a:solidFill>
                <a:effectLst/>
                <a:latin typeface="Arial" panose="020B0604020202020204" pitchFamily="34" charset="0"/>
                <a:ea typeface="Arial MT"/>
                <a:cs typeface="Arial MT"/>
              </a:rPr>
              <a:t> </a:t>
            </a:r>
            <a:r>
              <a:rPr lang="en-US" sz="1800" spc="-10" dirty="0">
                <a:solidFill>
                  <a:srgbClr val="221F1F"/>
                </a:solidFill>
                <a:effectLst/>
                <a:latin typeface="Arial" panose="020B0604020202020204" pitchFamily="34" charset="0"/>
                <a:ea typeface="Arial MT"/>
                <a:cs typeface="Arial MT"/>
              </a:rPr>
              <a:t>confused</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5" dirty="0">
                <a:solidFill>
                  <a:srgbClr val="221F1F"/>
                </a:solidFill>
                <a:effectLst/>
                <a:latin typeface="Arial" panose="020B0604020202020204" pitchFamily="34" charset="0"/>
                <a:ea typeface="Arial MT"/>
                <a:cs typeface="Arial MT"/>
              </a:rPr>
              <a:t>being</a:t>
            </a:r>
            <a:r>
              <a:rPr lang="en-US" sz="1800" spc="-120" dirty="0">
                <a:solidFill>
                  <a:srgbClr val="221F1F"/>
                </a:solidFill>
                <a:effectLst/>
                <a:latin typeface="Arial" panose="020B0604020202020204" pitchFamily="34" charset="0"/>
                <a:ea typeface="Arial MT"/>
                <a:cs typeface="Arial MT"/>
              </a:rPr>
              <a:t> </a:t>
            </a:r>
            <a:r>
              <a:rPr lang="en-US" sz="1800" spc="-5" dirty="0">
                <a:solidFill>
                  <a:srgbClr val="221F1F"/>
                </a:solidFill>
                <a:effectLst/>
                <a:latin typeface="Arial" panose="020B0604020202020204" pitchFamily="34" charset="0"/>
                <a:ea typeface="Arial MT"/>
                <a:cs typeface="Arial MT"/>
              </a:rPr>
              <a:t>more</a:t>
            </a:r>
            <a:r>
              <a:rPr lang="en-US" sz="1800" spc="-115" dirty="0">
                <a:solidFill>
                  <a:srgbClr val="221F1F"/>
                </a:solidFill>
                <a:effectLst/>
                <a:latin typeface="Arial" panose="020B0604020202020204" pitchFamily="34" charset="0"/>
                <a:ea typeface="Arial MT"/>
                <a:cs typeface="Arial MT"/>
              </a:rPr>
              <a:t> </a:t>
            </a:r>
            <a:r>
              <a:rPr lang="en-US" sz="1800" spc="-5" dirty="0">
                <a:solidFill>
                  <a:srgbClr val="221F1F"/>
                </a:solidFill>
                <a:effectLst/>
                <a:latin typeface="Arial" panose="020B0604020202020204" pitchFamily="34" charset="0"/>
                <a:ea typeface="Arial MT"/>
                <a:cs typeface="Arial MT"/>
              </a:rPr>
              <a:t>irritable</a:t>
            </a:r>
            <a:r>
              <a:rPr lang="en-US" sz="1800" spc="-115" dirty="0">
                <a:solidFill>
                  <a:srgbClr val="221F1F"/>
                </a:solidFill>
                <a:effectLst/>
                <a:latin typeface="Arial" panose="020B0604020202020204" pitchFamily="34" charset="0"/>
                <a:ea typeface="Arial MT"/>
                <a:cs typeface="Arial MT"/>
              </a:rPr>
              <a:t> </a:t>
            </a:r>
            <a:r>
              <a:rPr lang="en-US" sz="1800" spc="-5" dirty="0">
                <a:solidFill>
                  <a:srgbClr val="221F1F"/>
                </a:solidFill>
                <a:effectLst/>
                <a:latin typeface="Arial" panose="020B0604020202020204" pitchFamily="34" charset="0"/>
                <a:ea typeface="Arial MT"/>
                <a:cs typeface="Arial MT"/>
              </a:rPr>
              <a:t>than</a:t>
            </a:r>
            <a:r>
              <a:rPr lang="en-US" sz="1800" spc="-120" dirty="0">
                <a:solidFill>
                  <a:srgbClr val="221F1F"/>
                </a:solidFill>
                <a:effectLst/>
                <a:latin typeface="Arial" panose="020B0604020202020204" pitchFamily="34" charset="0"/>
                <a:ea typeface="Arial MT"/>
                <a:cs typeface="Arial MT"/>
              </a:rPr>
              <a:t> </a:t>
            </a:r>
            <a:r>
              <a:rPr lang="en-US" sz="1800" spc="-5" dirty="0">
                <a:solidFill>
                  <a:srgbClr val="221F1F"/>
                </a:solidFill>
                <a:effectLst/>
                <a:latin typeface="Arial" panose="020B0604020202020204" pitchFamily="34" charset="0"/>
                <a:ea typeface="Arial MT"/>
                <a:cs typeface="Arial MT"/>
              </a:rPr>
              <a:t>usual </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5" dirty="0">
                <a:solidFill>
                  <a:srgbClr val="221F1F"/>
                </a:solidFill>
                <a:effectLst/>
                <a:latin typeface="Arial" panose="020B0604020202020204" pitchFamily="34" charset="0"/>
                <a:ea typeface="Arial MT"/>
                <a:cs typeface="Arial MT"/>
              </a:rPr>
              <a:t>lack of appetite</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5" dirty="0">
                <a:solidFill>
                  <a:srgbClr val="221F1F"/>
                </a:solidFill>
                <a:effectLst/>
                <a:latin typeface="Arial" panose="020B0604020202020204" pitchFamily="34" charset="0"/>
                <a:ea typeface="Arial MT"/>
                <a:cs typeface="Arial MT"/>
              </a:rPr>
              <a:t>Pacing around or unusually active</a:t>
            </a:r>
            <a:endParaRPr lang="en-GB" sz="1800" dirty="0">
              <a:effectLst/>
              <a:latin typeface="Arial MT"/>
              <a:ea typeface="Arial MT"/>
              <a:cs typeface="Arial MT"/>
            </a:endParaRPr>
          </a:p>
          <a:p>
            <a:pPr>
              <a:spcBef>
                <a:spcPts val="0"/>
              </a:spcBef>
              <a:spcAft>
                <a:spcPts val="600"/>
              </a:spcAft>
              <a:tabLst>
                <a:tab pos="545465" algn="l"/>
                <a:tab pos="546100" algn="l"/>
              </a:tabLst>
            </a:pPr>
            <a:r>
              <a:rPr lang="en-US" sz="1800" spc="-5" dirty="0">
                <a:solidFill>
                  <a:srgbClr val="221F1F"/>
                </a:solidFill>
                <a:latin typeface="Arial" panose="020B0604020202020204" pitchFamily="34" charset="0"/>
                <a:ea typeface="Arial MT"/>
              </a:rPr>
              <a:t>Making more or less noise than usual </a:t>
            </a:r>
            <a:br>
              <a:rPr lang="en-US" sz="1800" dirty="0">
                <a:effectLst/>
                <a:latin typeface="Arial" panose="020B0604020202020204" pitchFamily="34" charset="0"/>
                <a:ea typeface="Arial MT"/>
              </a:rPr>
            </a:br>
            <a:endParaRPr lang="en-GB" sz="1800" dirty="0">
              <a:solidFill>
                <a:schemeClr val="tx1"/>
              </a:solidFill>
              <a:effectLst/>
              <a:latin typeface="Arial" panose="020B0604020202020204" pitchFamily="34" charset="0"/>
              <a:ea typeface="Arial MT"/>
              <a:cs typeface="Arial" panose="020B0604020202020204" pitchFamily="34" charset="0"/>
            </a:endParaRPr>
          </a:p>
        </p:txBody>
      </p:sp>
      <p:sp>
        <p:nvSpPr>
          <p:cNvPr id="6" name="TextBox 5">
            <a:extLst>
              <a:ext uri="{FF2B5EF4-FFF2-40B4-BE49-F238E27FC236}">
                <a16:creationId xmlns:a16="http://schemas.microsoft.com/office/drawing/2014/main" id="{9C2C7C81-A45D-F15E-E34C-D03010AC69D3}"/>
              </a:ext>
            </a:extLst>
          </p:cNvPr>
          <p:cNvSpPr txBox="1"/>
          <p:nvPr/>
        </p:nvSpPr>
        <p:spPr>
          <a:xfrm>
            <a:off x="490304" y="1088137"/>
            <a:ext cx="10671682" cy="646331"/>
          </a:xfrm>
          <a:prstGeom prst="rect">
            <a:avLst/>
          </a:prstGeom>
          <a:noFill/>
        </p:spPr>
        <p:txBody>
          <a:bodyPr wrap="square">
            <a:spAutoFit/>
          </a:bodyPr>
          <a:lstStyle/>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‘Soft signs’ can be different for different people. Make sure you and other carers know what is </a:t>
            </a:r>
            <a:r>
              <a:rPr lang="en-US" dirty="0">
                <a:latin typeface="Arial" panose="020B0604020202020204" pitchFamily="34" charset="0"/>
                <a:ea typeface="Arial MT"/>
                <a:cs typeface="Arial" panose="020B0604020202020204" pitchFamily="34" charset="0"/>
              </a:rPr>
              <a:t>usual</a:t>
            </a:r>
            <a:r>
              <a:rPr lang="en-US" sz="1800" dirty="0">
                <a:solidFill>
                  <a:schemeClr val="tx1"/>
                </a:solidFill>
                <a:effectLst/>
                <a:latin typeface="Arial" panose="020B0604020202020204" pitchFamily="34" charset="0"/>
                <a:ea typeface="Arial MT"/>
                <a:cs typeface="Arial" panose="020B0604020202020204" pitchFamily="34" charset="0"/>
              </a:rPr>
              <a:t> </a:t>
            </a:r>
            <a:r>
              <a:rPr lang="en-US" sz="1800" dirty="0" err="1">
                <a:solidFill>
                  <a:schemeClr val="tx1"/>
                </a:solidFill>
                <a:effectLst/>
                <a:latin typeface="Arial" panose="020B0604020202020204" pitchFamily="34" charset="0"/>
                <a:ea typeface="Arial MT"/>
                <a:cs typeface="Arial" panose="020B0604020202020204" pitchFamily="34" charset="0"/>
              </a:rPr>
              <a:t>behaviour</a:t>
            </a:r>
            <a:r>
              <a:rPr lang="en-US" sz="1800" dirty="0">
                <a:solidFill>
                  <a:schemeClr val="tx1"/>
                </a:solidFill>
                <a:effectLst/>
                <a:latin typeface="Arial" panose="020B0604020202020204" pitchFamily="34" charset="0"/>
                <a:ea typeface="Arial MT"/>
                <a:cs typeface="Arial" panose="020B0604020202020204" pitchFamily="34" charset="0"/>
              </a:rPr>
              <a:t> for the person you support and what their ‘soft signs’ might be. These could include: </a:t>
            </a:r>
          </a:p>
        </p:txBody>
      </p:sp>
    </p:spTree>
    <p:extLst>
      <p:ext uri="{BB962C8B-B14F-4D97-AF65-F5344CB8AC3E}">
        <p14:creationId xmlns:p14="http://schemas.microsoft.com/office/powerpoint/2010/main" val="337943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54D4E-7169-1AD8-122B-99B3BAF12CAB}"/>
              </a:ext>
            </a:extLst>
          </p:cNvPr>
          <p:cNvSpPr>
            <a:spLocks noGrp="1"/>
          </p:cNvSpPr>
          <p:nvPr>
            <p:ph type="title"/>
          </p:nvPr>
        </p:nvSpPr>
        <p:spPr>
          <a:xfrm>
            <a:off x="490305" y="441326"/>
            <a:ext cx="10702414" cy="646811"/>
          </a:xfrm>
        </p:spPr>
        <p:txBody>
          <a:bodyPr/>
          <a:lstStyle/>
          <a:p>
            <a:r>
              <a:rPr lang="en-US" dirty="0"/>
              <a:t>When we say deterioration, what do we mean? </a:t>
            </a:r>
          </a:p>
        </p:txBody>
      </p:sp>
      <p:sp>
        <p:nvSpPr>
          <p:cNvPr id="4" name="Text Placeholder 3">
            <a:extLst>
              <a:ext uri="{FF2B5EF4-FFF2-40B4-BE49-F238E27FC236}">
                <a16:creationId xmlns:a16="http://schemas.microsoft.com/office/drawing/2014/main" id="{EE71CEF1-4DCF-7577-ADD9-39C24C187067}"/>
              </a:ext>
            </a:extLst>
          </p:cNvPr>
          <p:cNvSpPr>
            <a:spLocks noGrp="1"/>
          </p:cNvSpPr>
          <p:nvPr>
            <p:ph type="body" sz="quarter" idx="12"/>
          </p:nvPr>
        </p:nvSpPr>
        <p:spPr>
          <a:xfrm>
            <a:off x="490304" y="1351028"/>
            <a:ext cx="8505415" cy="4193245"/>
          </a:xfrm>
        </p:spPr>
        <p:txBody>
          <a:bodyPr/>
          <a:lstStyle/>
          <a:p>
            <a:pPr marL="0" indent="0">
              <a:buNone/>
            </a:pPr>
            <a:r>
              <a:rPr lang="en-GB" sz="2400" dirty="0">
                <a:solidFill>
                  <a:schemeClr val="tx1"/>
                </a:solidFill>
              </a:rPr>
              <a:t>Managing deterioration means noticing that someone you support is showing signs of becoming ill and knowing what to do to get help.</a:t>
            </a:r>
            <a:br>
              <a:rPr lang="en-GB" sz="2400" dirty="0">
                <a:solidFill>
                  <a:schemeClr val="tx1"/>
                </a:solidFill>
              </a:rPr>
            </a:br>
            <a:endParaRPr lang="en-US" sz="2400" dirty="0">
              <a:solidFill>
                <a:schemeClr val="tx1"/>
              </a:solidFill>
            </a:endParaRPr>
          </a:p>
          <a:p>
            <a:pPr marL="0" indent="0">
              <a:buNone/>
            </a:pPr>
            <a:r>
              <a:rPr lang="en-US" b="1" dirty="0"/>
              <a:t>Why use deterioration tools? </a:t>
            </a: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Helps recognise deterioration early – the earlier, the better the outcome for people.</a:t>
            </a:r>
            <a:endParaRPr lang="en-GB" sz="1800" dirty="0">
              <a:effectLst/>
              <a:latin typeface="Arial MT"/>
              <a:ea typeface="Arial MT"/>
              <a:cs typeface="Times New Roman" panose="02020603050405020304" pitchFamily="18" charset="0"/>
            </a:endParaRP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Helps identify that a person has changed and is not as well as they were.</a:t>
            </a:r>
            <a:endParaRPr lang="en-GB" sz="1800" dirty="0">
              <a:effectLst/>
              <a:latin typeface="Arial MT"/>
              <a:ea typeface="Arial MT"/>
              <a:cs typeface="Times New Roman" panose="02020603050405020304" pitchFamily="18" charset="0"/>
            </a:endParaRP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Helps gather information so you can give a clear and full report of the person who is unwell.</a:t>
            </a:r>
            <a:endParaRPr lang="en-GB" sz="1800" dirty="0">
              <a:effectLst/>
              <a:latin typeface="Arial MT"/>
              <a:ea typeface="Arial MT"/>
              <a:cs typeface="Times New Roman" panose="02020603050405020304" pitchFamily="18" charset="0"/>
            </a:endParaRP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Helps communicate confidently and clearly with your team.</a:t>
            </a:r>
            <a:endParaRPr lang="en-GB" sz="1800" dirty="0">
              <a:effectLst/>
              <a:latin typeface="Arial MT"/>
              <a:ea typeface="Arial MT"/>
              <a:cs typeface="Times New Roman" panose="02020603050405020304" pitchFamily="18" charset="0"/>
            </a:endParaRPr>
          </a:p>
          <a:p>
            <a:pPr lvl="0">
              <a:lnSpc>
                <a:spcPct val="90000"/>
              </a:lnSpc>
              <a:tabLst>
                <a:tab pos="2743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Supports healthcare professionals and services to respond as quickly as required.</a:t>
            </a:r>
            <a:endParaRPr lang="en-GB" sz="1800" dirty="0">
              <a:effectLst/>
              <a:latin typeface="Arial MT"/>
              <a:ea typeface="Arial MT"/>
              <a:cs typeface="Times New Roman" panose="02020603050405020304" pitchFamily="18" charset="0"/>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endParaRPr lang="en-US" sz="2400" dirty="0"/>
          </a:p>
        </p:txBody>
      </p:sp>
      <p:pic>
        <p:nvPicPr>
          <p:cNvPr id="5" name="Picture 4" descr="A person standing over a person lying on a bed&#10;&#10;Description automatically generated with low confidence">
            <a:extLst>
              <a:ext uri="{FF2B5EF4-FFF2-40B4-BE49-F238E27FC236}">
                <a16:creationId xmlns:a16="http://schemas.microsoft.com/office/drawing/2014/main" id="{23C89261-8D36-BEA6-6075-BA5F56713688}"/>
              </a:ext>
            </a:extLst>
          </p:cNvPr>
          <p:cNvPicPr>
            <a:picLocks noChangeAspect="1"/>
          </p:cNvPicPr>
          <p:nvPr/>
        </p:nvPicPr>
        <p:blipFill>
          <a:blip r:embed="rId2"/>
          <a:stretch>
            <a:fillRect/>
          </a:stretch>
        </p:blipFill>
        <p:spPr>
          <a:xfrm>
            <a:off x="9223426" y="1351028"/>
            <a:ext cx="2968574" cy="4656586"/>
          </a:xfrm>
          <a:prstGeom prst="rect">
            <a:avLst/>
          </a:prstGeom>
        </p:spPr>
      </p:pic>
    </p:spTree>
    <p:extLst>
      <p:ext uri="{BB962C8B-B14F-4D97-AF65-F5344CB8AC3E}">
        <p14:creationId xmlns:p14="http://schemas.microsoft.com/office/powerpoint/2010/main" val="289395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Research findings</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10863496" cy="4229965"/>
          </a:xfrm>
        </p:spPr>
        <p:txBody>
          <a:bodyPr/>
          <a:lstStyle/>
          <a:p>
            <a:pPr marL="0" indent="0">
              <a:lnSpc>
                <a:spcPct val="100000"/>
              </a:lnSpc>
              <a:spcBef>
                <a:spcPts val="0"/>
              </a:spcBef>
              <a:spcAft>
                <a:spcPts val="1200"/>
              </a:spcAft>
              <a:buNone/>
            </a:pPr>
            <a:r>
              <a:rPr lang="en-US" sz="1800" dirty="0">
                <a:solidFill>
                  <a:schemeClr val="tx1"/>
                </a:solidFill>
                <a:effectLst/>
                <a:latin typeface="Arial" panose="020B0604020202020204" pitchFamily="34" charset="0"/>
                <a:ea typeface="Arial MT"/>
                <a:cs typeface="Arial" panose="020B0604020202020204" pitchFamily="34" charset="0"/>
              </a:rPr>
              <a:t>The NHS patient strategy supports Restore2 and Restore2 Mini. Northumbria University studied the use of tools to help carers recognise ‘soft signs’ of illness and communicate their concerns to health professionals. They found using the tool is a good idea because carers found:  </a:t>
            </a: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training on identifying deterioration was useful</a:t>
            </a: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using the tool helped them to identify deterioration</a:t>
            </a: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using the tool gave them the confidence to raise concerns</a:t>
            </a: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the tool gave them a professional language for talking to health professionals.</a:t>
            </a:r>
          </a:p>
          <a:p>
            <a:pPr marL="0" indent="0">
              <a:lnSpc>
                <a:spcPct val="100000"/>
              </a:lnSpc>
              <a:spcBef>
                <a:spcPts val="0"/>
              </a:spcBef>
              <a:buNone/>
            </a:pPr>
            <a:endParaRPr lang="en-US"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A large project in the Midlands found similar themes. This project looked at using several different tools. The project found it didn’t matter which tool was used, but using a tool was beneficial. </a:t>
            </a:r>
          </a:p>
        </p:txBody>
      </p:sp>
    </p:spTree>
    <p:extLst>
      <p:ext uri="{BB962C8B-B14F-4D97-AF65-F5344CB8AC3E}">
        <p14:creationId xmlns:p14="http://schemas.microsoft.com/office/powerpoint/2010/main" val="203354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768B9-6423-1BB2-45B7-DEA2B14CFB6F}"/>
              </a:ext>
            </a:extLst>
          </p:cNvPr>
          <p:cNvSpPr>
            <a:spLocks noGrp="1"/>
          </p:cNvSpPr>
          <p:nvPr>
            <p:ph type="body" sz="quarter" idx="11"/>
          </p:nvPr>
        </p:nvSpPr>
        <p:spPr>
          <a:xfrm>
            <a:off x="490305" y="1748758"/>
            <a:ext cx="6645990" cy="4139086"/>
          </a:xfrm>
        </p:spPr>
        <p:txBody>
          <a:bodyPr/>
          <a:lstStyle/>
          <a:p>
            <a:pPr marL="0" indent="0">
              <a:buNone/>
            </a:pPr>
            <a:r>
              <a:rPr lang="en-US" sz="2000" dirty="0"/>
              <a:t>RESTORE2 is a physical deterioration and escalation tool for </a:t>
            </a:r>
            <a:r>
              <a:rPr lang="en-GB" sz="2000" dirty="0"/>
              <a:t>care homes, people who live in supported living and supporting people who live in their own homes. It’s</a:t>
            </a:r>
            <a:r>
              <a:rPr lang="en-US" sz="2000" dirty="0"/>
              <a:t> based on nationally </a:t>
            </a:r>
            <a:r>
              <a:rPr lang="en-US" sz="2000" dirty="0" err="1"/>
              <a:t>recognised</a:t>
            </a:r>
            <a:r>
              <a:rPr lang="en-US" sz="2000" dirty="0"/>
              <a:t> methodologies. </a:t>
            </a:r>
          </a:p>
          <a:p>
            <a:pPr marL="0" indent="0">
              <a:buNone/>
            </a:pPr>
            <a:endParaRPr lang="en-US" sz="2000" dirty="0"/>
          </a:p>
          <a:p>
            <a:pPr marL="0" indent="0">
              <a:buNone/>
            </a:pPr>
            <a:r>
              <a:rPr lang="en-US" sz="2000" dirty="0"/>
              <a:t>RESTORE2 has also been adapted for use by carers wanting to use a ‘soft signs’ approach as a pre-diagnostic indicator of concern to facilitate earlier treatment and avoid unnecessary transfers to hospital. This has been named as RESTORE2 </a:t>
            </a:r>
            <a:r>
              <a:rPr lang="en-US" sz="2000" i="1" dirty="0"/>
              <a:t>mini</a:t>
            </a:r>
            <a:r>
              <a:rPr lang="en-US" sz="2000" dirty="0"/>
              <a:t>. </a:t>
            </a:r>
          </a:p>
          <a:p>
            <a:endParaRPr lang="en-US" sz="2000" dirty="0"/>
          </a:p>
        </p:txBody>
      </p:sp>
      <p:sp>
        <p:nvSpPr>
          <p:cNvPr id="3" name="Title 2">
            <a:extLst>
              <a:ext uri="{FF2B5EF4-FFF2-40B4-BE49-F238E27FC236}">
                <a16:creationId xmlns:a16="http://schemas.microsoft.com/office/drawing/2014/main" id="{F23DFD1C-6D07-9CAF-06A3-540AE745E443}"/>
              </a:ext>
            </a:extLst>
          </p:cNvPr>
          <p:cNvSpPr>
            <a:spLocks noGrp="1"/>
          </p:cNvSpPr>
          <p:nvPr>
            <p:ph type="title"/>
          </p:nvPr>
        </p:nvSpPr>
        <p:spPr/>
        <p:txBody>
          <a:bodyPr/>
          <a:lstStyle/>
          <a:p>
            <a:r>
              <a:rPr lang="en-US" dirty="0"/>
              <a:t>What is RESTORE2 </a:t>
            </a:r>
            <a:r>
              <a:rPr lang="en-US" i="1" dirty="0"/>
              <a:t>mini</a:t>
            </a:r>
            <a:r>
              <a:rPr lang="en-US" dirty="0"/>
              <a:t>?</a:t>
            </a:r>
          </a:p>
        </p:txBody>
      </p:sp>
      <p:sp>
        <p:nvSpPr>
          <p:cNvPr id="4" name="TextBox 3">
            <a:extLst>
              <a:ext uri="{FF2B5EF4-FFF2-40B4-BE49-F238E27FC236}">
                <a16:creationId xmlns:a16="http://schemas.microsoft.com/office/drawing/2014/main" id="{1BBDE1A5-AFC7-CBA8-5D41-BED92A636E84}"/>
              </a:ext>
            </a:extLst>
          </p:cNvPr>
          <p:cNvSpPr txBox="1"/>
          <p:nvPr/>
        </p:nvSpPr>
        <p:spPr>
          <a:xfrm>
            <a:off x="9382539" y="1366432"/>
            <a:ext cx="1451113" cy="2646878"/>
          </a:xfrm>
          <a:prstGeom prst="rect">
            <a:avLst/>
          </a:prstGeom>
          <a:noFill/>
        </p:spPr>
        <p:txBody>
          <a:bodyPr wrap="square" rtlCol="0">
            <a:spAutoFit/>
          </a:bodyPr>
          <a:lstStyle/>
          <a:p>
            <a:r>
              <a:rPr lang="en-US" sz="16600" b="1" dirty="0">
                <a:solidFill>
                  <a:srgbClr val="005EB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4289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768B9-6423-1BB2-45B7-DEA2B14CFB6F}"/>
              </a:ext>
            </a:extLst>
          </p:cNvPr>
          <p:cNvSpPr>
            <a:spLocks noGrp="1"/>
          </p:cNvSpPr>
          <p:nvPr>
            <p:ph type="body" sz="quarter" idx="11"/>
          </p:nvPr>
        </p:nvSpPr>
        <p:spPr>
          <a:xfrm>
            <a:off x="490305" y="1119706"/>
            <a:ext cx="6645990" cy="4618588"/>
          </a:xfrm>
        </p:spPr>
        <p:txBody>
          <a:bodyPr/>
          <a:lstStyle/>
          <a:p>
            <a:pPr marL="0" indent="0">
              <a:buNone/>
            </a:pPr>
            <a:r>
              <a:rPr lang="en-US" sz="2000" dirty="0">
                <a:effectLst/>
                <a:latin typeface="Arial MT"/>
                <a:ea typeface="Arial MT"/>
                <a:cs typeface="Arial MT"/>
              </a:rPr>
              <a:t>RESTORE2 </a:t>
            </a:r>
            <a:r>
              <a:rPr lang="en-US" sz="2000" i="1" dirty="0">
                <a:effectLst/>
                <a:latin typeface="Arial MT"/>
                <a:ea typeface="Arial MT"/>
                <a:cs typeface="Arial MT"/>
              </a:rPr>
              <a:t>mini</a:t>
            </a:r>
            <a:r>
              <a:rPr lang="en-US" sz="2000" dirty="0">
                <a:effectLst/>
                <a:latin typeface="Arial MT"/>
                <a:ea typeface="Arial MT"/>
                <a:cs typeface="Arial MT"/>
              </a:rPr>
              <a:t> is one of many tools. </a:t>
            </a:r>
            <a:r>
              <a:rPr lang="en-US" sz="2000" dirty="0">
                <a:latin typeface="Arial MT"/>
                <a:ea typeface="Arial MT"/>
                <a:cs typeface="Arial MT"/>
              </a:rPr>
              <a:t>W</a:t>
            </a:r>
            <a:r>
              <a:rPr lang="en-US" sz="2000" dirty="0">
                <a:effectLst/>
                <a:latin typeface="Arial MT"/>
                <a:ea typeface="Arial MT"/>
                <a:cs typeface="Arial MT"/>
              </a:rPr>
              <a:t>e think it’s a widely accessible tool. It doesn’t matter which tool is used as long as there is a tool and people understand how to use it properly. </a:t>
            </a:r>
            <a:endParaRPr lang="en-GB" sz="2000" dirty="0">
              <a:effectLst/>
              <a:latin typeface="Arial MT"/>
              <a:ea typeface="Arial MT"/>
              <a:cs typeface="Arial MT"/>
            </a:endParaRPr>
          </a:p>
          <a:p>
            <a:pPr marL="0" indent="0">
              <a:buNone/>
            </a:pPr>
            <a:r>
              <a:rPr lang="en-GB" sz="2000" dirty="0">
                <a:effectLst/>
                <a:latin typeface="Arial MT"/>
                <a:ea typeface="Arial MT"/>
                <a:cs typeface="Arial MT"/>
              </a:rPr>
              <a:t>The training gives you the knowledge of where and who within the health services you should contact. </a:t>
            </a:r>
          </a:p>
          <a:p>
            <a:pPr marL="0" indent="0">
              <a:buNone/>
            </a:pPr>
            <a:r>
              <a:rPr lang="en-GB" sz="2000" dirty="0">
                <a:effectLst/>
                <a:latin typeface="Arial MT"/>
                <a:ea typeface="Arial MT"/>
                <a:cs typeface="Arial MT"/>
              </a:rPr>
              <a:t>It helps you to use the right language so you can get the person </a:t>
            </a:r>
            <a:r>
              <a:rPr lang="en-GB" sz="2000" dirty="0">
                <a:latin typeface="Arial MT"/>
                <a:ea typeface="Arial MT"/>
                <a:cs typeface="Arial MT"/>
              </a:rPr>
              <a:t>who draws on care and support </a:t>
            </a:r>
            <a:r>
              <a:rPr lang="en-GB" sz="2000" dirty="0">
                <a:effectLst/>
                <a:latin typeface="Arial MT"/>
                <a:ea typeface="Arial MT"/>
                <a:cs typeface="Arial MT"/>
              </a:rPr>
              <a:t>the right care at the right time.</a:t>
            </a:r>
          </a:p>
          <a:p>
            <a:pPr marL="0" indent="0">
              <a:buNone/>
            </a:pPr>
            <a:r>
              <a:rPr lang="en-US" sz="2000" dirty="0">
                <a:effectLst/>
                <a:latin typeface="Arial MT"/>
                <a:ea typeface="Arial MT"/>
                <a:cs typeface="Arial MT"/>
              </a:rPr>
              <a:t>People need to communicate which tool they are using and it must refer to ‘soft signs’ and SBARD. </a:t>
            </a:r>
          </a:p>
          <a:p>
            <a:pPr marL="0" indent="0">
              <a:buNone/>
            </a:pPr>
            <a:endParaRPr lang="en-US" sz="2000" dirty="0">
              <a:latin typeface="Arial MT"/>
              <a:ea typeface="Arial MT"/>
              <a:cs typeface="Arial MT"/>
            </a:endParaRPr>
          </a:p>
          <a:p>
            <a:pPr marL="0" indent="0">
              <a:buNone/>
            </a:pPr>
            <a:endParaRPr lang="en-US" sz="2000" dirty="0"/>
          </a:p>
        </p:txBody>
      </p:sp>
      <p:sp>
        <p:nvSpPr>
          <p:cNvPr id="3" name="Title 2">
            <a:extLst>
              <a:ext uri="{FF2B5EF4-FFF2-40B4-BE49-F238E27FC236}">
                <a16:creationId xmlns:a16="http://schemas.microsoft.com/office/drawing/2014/main" id="{F23DFD1C-6D07-9CAF-06A3-540AE745E443}"/>
              </a:ext>
            </a:extLst>
          </p:cNvPr>
          <p:cNvSpPr>
            <a:spLocks noGrp="1"/>
          </p:cNvSpPr>
          <p:nvPr>
            <p:ph type="title"/>
          </p:nvPr>
        </p:nvSpPr>
        <p:spPr/>
        <p:txBody>
          <a:bodyPr/>
          <a:lstStyle/>
          <a:p>
            <a:r>
              <a:rPr lang="en-US" dirty="0"/>
              <a:t>What is RESTORE2 </a:t>
            </a:r>
            <a:r>
              <a:rPr lang="en-US" i="1" dirty="0"/>
              <a:t>mini</a:t>
            </a:r>
            <a:r>
              <a:rPr lang="en-US" dirty="0"/>
              <a:t>?</a:t>
            </a:r>
          </a:p>
        </p:txBody>
      </p:sp>
      <p:sp>
        <p:nvSpPr>
          <p:cNvPr id="4" name="TextBox 3">
            <a:extLst>
              <a:ext uri="{FF2B5EF4-FFF2-40B4-BE49-F238E27FC236}">
                <a16:creationId xmlns:a16="http://schemas.microsoft.com/office/drawing/2014/main" id="{5CCB3B18-E992-9234-530B-783A769FB57F}"/>
              </a:ext>
            </a:extLst>
          </p:cNvPr>
          <p:cNvSpPr txBox="1"/>
          <p:nvPr/>
        </p:nvSpPr>
        <p:spPr>
          <a:xfrm>
            <a:off x="9382539" y="1366432"/>
            <a:ext cx="1451113" cy="2646878"/>
          </a:xfrm>
          <a:prstGeom prst="rect">
            <a:avLst/>
          </a:prstGeom>
          <a:noFill/>
        </p:spPr>
        <p:txBody>
          <a:bodyPr wrap="square" rtlCol="0">
            <a:spAutoFit/>
          </a:bodyPr>
          <a:lstStyle/>
          <a:p>
            <a:r>
              <a:rPr lang="en-US" sz="16600" b="1" dirty="0">
                <a:solidFill>
                  <a:srgbClr val="005EB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886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F50ED-A63A-55B5-65AF-8E04AF859FD8}"/>
              </a:ext>
            </a:extLst>
          </p:cNvPr>
          <p:cNvSpPr>
            <a:spLocks noGrp="1"/>
          </p:cNvSpPr>
          <p:nvPr>
            <p:ph type="title"/>
          </p:nvPr>
        </p:nvSpPr>
        <p:spPr/>
        <p:txBody>
          <a:bodyPr/>
          <a:lstStyle/>
          <a:p>
            <a:r>
              <a:rPr lang="en-US" dirty="0">
                <a:solidFill>
                  <a:srgbClr val="37819D"/>
                </a:solidFill>
              </a:rPr>
              <a:t>Activity 1: </a:t>
            </a:r>
            <a:r>
              <a:rPr lang="en-US" dirty="0"/>
              <a:t>Sharing experience</a:t>
            </a:r>
            <a:br>
              <a:rPr lang="en-US" dirty="0"/>
            </a:br>
            <a:endParaRPr lang="en-US" dirty="0"/>
          </a:p>
        </p:txBody>
      </p:sp>
      <p:sp>
        <p:nvSpPr>
          <p:cNvPr id="48" name="AutoShape 141">
            <a:extLst>
              <a:ext uri="{FF2B5EF4-FFF2-40B4-BE49-F238E27FC236}">
                <a16:creationId xmlns:a16="http://schemas.microsoft.com/office/drawing/2014/main" id="{A2B1F9B2-D734-1527-2368-AA3AD8206210}"/>
              </a:ext>
            </a:extLst>
          </p:cNvPr>
          <p:cNvSpPr>
            <a:spLocks/>
          </p:cNvSpPr>
          <p:nvPr/>
        </p:nvSpPr>
        <p:spPr bwMode="auto">
          <a:xfrm>
            <a:off x="7226542" y="2694981"/>
            <a:ext cx="549436" cy="112439"/>
          </a:xfrm>
          <a:custGeom>
            <a:avLst/>
            <a:gdLst>
              <a:gd name="T0" fmla="+- 0 9757 9096"/>
              <a:gd name="T1" fmla="*/ T0 w 701"/>
              <a:gd name="T2" fmla="+- 0 1320 1239"/>
              <a:gd name="T3" fmla="*/ 1320 h 163"/>
              <a:gd name="T4" fmla="+- 0 9647 9096"/>
              <a:gd name="T5" fmla="*/ T4 w 701"/>
              <a:gd name="T6" fmla="+- 0 1385 1239"/>
              <a:gd name="T7" fmla="*/ 1385 h 163"/>
              <a:gd name="T8" fmla="+- 0 9645 9096"/>
              <a:gd name="T9" fmla="*/ T8 w 701"/>
              <a:gd name="T10" fmla="+- 0 1391 1239"/>
              <a:gd name="T11" fmla="*/ 1391 h 163"/>
              <a:gd name="T12" fmla="+- 0 9651 9096"/>
              <a:gd name="T13" fmla="*/ T12 w 701"/>
              <a:gd name="T14" fmla="+- 0 1400 1239"/>
              <a:gd name="T15" fmla="*/ 1400 h 163"/>
              <a:gd name="T16" fmla="+- 0 9657 9096"/>
              <a:gd name="T17" fmla="*/ T16 w 701"/>
              <a:gd name="T18" fmla="+- 0 1402 1239"/>
              <a:gd name="T19" fmla="*/ 1402 h 163"/>
              <a:gd name="T20" fmla="+- 0 9662 9096"/>
              <a:gd name="T21" fmla="*/ T20 w 701"/>
              <a:gd name="T22" fmla="+- 0 1399 1239"/>
              <a:gd name="T23" fmla="*/ 1399 h 163"/>
              <a:gd name="T24" fmla="+- 0 9779 9096"/>
              <a:gd name="T25" fmla="*/ T24 w 701"/>
              <a:gd name="T26" fmla="+- 0 1330 1239"/>
              <a:gd name="T27" fmla="*/ 1330 h 163"/>
              <a:gd name="T28" fmla="+- 0 9777 9096"/>
              <a:gd name="T29" fmla="*/ T28 w 701"/>
              <a:gd name="T30" fmla="+- 0 1330 1239"/>
              <a:gd name="T31" fmla="*/ 1330 h 163"/>
              <a:gd name="T32" fmla="+- 0 9777 9096"/>
              <a:gd name="T33" fmla="*/ T32 w 701"/>
              <a:gd name="T34" fmla="+- 0 1329 1239"/>
              <a:gd name="T35" fmla="*/ 1329 h 163"/>
              <a:gd name="T36" fmla="+- 0 9772 9096"/>
              <a:gd name="T37" fmla="*/ T36 w 701"/>
              <a:gd name="T38" fmla="+- 0 1329 1239"/>
              <a:gd name="T39" fmla="*/ 1329 h 163"/>
              <a:gd name="T40" fmla="+- 0 9757 9096"/>
              <a:gd name="T41" fmla="*/ T40 w 701"/>
              <a:gd name="T42" fmla="+- 0 1320 1239"/>
              <a:gd name="T43" fmla="*/ 1320 h 163"/>
              <a:gd name="T44" fmla="+- 0 9740 9096"/>
              <a:gd name="T45" fmla="*/ T44 w 701"/>
              <a:gd name="T46" fmla="+- 0 1310 1239"/>
              <a:gd name="T47" fmla="*/ 1310 h 163"/>
              <a:gd name="T48" fmla="+- 0 9096 9096"/>
              <a:gd name="T49" fmla="*/ T48 w 701"/>
              <a:gd name="T50" fmla="+- 0 1310 1239"/>
              <a:gd name="T51" fmla="*/ 1310 h 163"/>
              <a:gd name="T52" fmla="+- 0 9096 9096"/>
              <a:gd name="T53" fmla="*/ T52 w 701"/>
              <a:gd name="T54" fmla="+- 0 1330 1239"/>
              <a:gd name="T55" fmla="*/ 1330 h 163"/>
              <a:gd name="T56" fmla="+- 0 9740 9096"/>
              <a:gd name="T57" fmla="*/ T56 w 701"/>
              <a:gd name="T58" fmla="+- 0 1330 1239"/>
              <a:gd name="T59" fmla="*/ 1330 h 163"/>
              <a:gd name="T60" fmla="+- 0 9757 9096"/>
              <a:gd name="T61" fmla="*/ T60 w 701"/>
              <a:gd name="T62" fmla="+- 0 1320 1239"/>
              <a:gd name="T63" fmla="*/ 1320 h 163"/>
              <a:gd name="T64" fmla="+- 0 9740 9096"/>
              <a:gd name="T65" fmla="*/ T64 w 701"/>
              <a:gd name="T66" fmla="+- 0 1310 1239"/>
              <a:gd name="T67" fmla="*/ 1310 h 163"/>
              <a:gd name="T68" fmla="+- 0 9779 9096"/>
              <a:gd name="T69" fmla="*/ T68 w 701"/>
              <a:gd name="T70" fmla="+- 0 1310 1239"/>
              <a:gd name="T71" fmla="*/ 1310 h 163"/>
              <a:gd name="T72" fmla="+- 0 9777 9096"/>
              <a:gd name="T73" fmla="*/ T72 w 701"/>
              <a:gd name="T74" fmla="+- 0 1310 1239"/>
              <a:gd name="T75" fmla="*/ 1310 h 163"/>
              <a:gd name="T76" fmla="+- 0 9777 9096"/>
              <a:gd name="T77" fmla="*/ T76 w 701"/>
              <a:gd name="T78" fmla="+- 0 1330 1239"/>
              <a:gd name="T79" fmla="*/ 1330 h 163"/>
              <a:gd name="T80" fmla="+- 0 9779 9096"/>
              <a:gd name="T81" fmla="*/ T80 w 701"/>
              <a:gd name="T82" fmla="+- 0 1330 1239"/>
              <a:gd name="T83" fmla="*/ 1330 h 163"/>
              <a:gd name="T84" fmla="+- 0 9796 9096"/>
              <a:gd name="T85" fmla="*/ T84 w 701"/>
              <a:gd name="T86" fmla="+- 0 1320 1239"/>
              <a:gd name="T87" fmla="*/ 1320 h 163"/>
              <a:gd name="T88" fmla="+- 0 9779 9096"/>
              <a:gd name="T89" fmla="*/ T88 w 701"/>
              <a:gd name="T90" fmla="+- 0 1310 1239"/>
              <a:gd name="T91" fmla="*/ 1310 h 163"/>
              <a:gd name="T92" fmla="+- 0 9772 9096"/>
              <a:gd name="T93" fmla="*/ T92 w 701"/>
              <a:gd name="T94" fmla="+- 0 1312 1239"/>
              <a:gd name="T95" fmla="*/ 1312 h 163"/>
              <a:gd name="T96" fmla="+- 0 9757 9096"/>
              <a:gd name="T97" fmla="*/ T96 w 701"/>
              <a:gd name="T98" fmla="+- 0 1320 1239"/>
              <a:gd name="T99" fmla="*/ 1320 h 163"/>
              <a:gd name="T100" fmla="+- 0 9772 9096"/>
              <a:gd name="T101" fmla="*/ T100 w 701"/>
              <a:gd name="T102" fmla="+- 0 1329 1239"/>
              <a:gd name="T103" fmla="*/ 1329 h 163"/>
              <a:gd name="T104" fmla="+- 0 9772 9096"/>
              <a:gd name="T105" fmla="*/ T104 w 701"/>
              <a:gd name="T106" fmla="+- 0 1312 1239"/>
              <a:gd name="T107" fmla="*/ 1312 h 163"/>
              <a:gd name="T108" fmla="+- 0 9777 9096"/>
              <a:gd name="T109" fmla="*/ T108 w 701"/>
              <a:gd name="T110" fmla="+- 0 1312 1239"/>
              <a:gd name="T111" fmla="*/ 1312 h 163"/>
              <a:gd name="T112" fmla="+- 0 9772 9096"/>
              <a:gd name="T113" fmla="*/ T112 w 701"/>
              <a:gd name="T114" fmla="+- 0 1312 1239"/>
              <a:gd name="T115" fmla="*/ 1312 h 163"/>
              <a:gd name="T116" fmla="+- 0 9772 9096"/>
              <a:gd name="T117" fmla="*/ T116 w 701"/>
              <a:gd name="T118" fmla="+- 0 1329 1239"/>
              <a:gd name="T119" fmla="*/ 1329 h 163"/>
              <a:gd name="T120" fmla="+- 0 9777 9096"/>
              <a:gd name="T121" fmla="*/ T120 w 701"/>
              <a:gd name="T122" fmla="+- 0 1329 1239"/>
              <a:gd name="T123" fmla="*/ 1329 h 163"/>
              <a:gd name="T124" fmla="+- 0 9777 9096"/>
              <a:gd name="T125" fmla="*/ T124 w 701"/>
              <a:gd name="T126" fmla="+- 0 1312 1239"/>
              <a:gd name="T127" fmla="*/ 1312 h 163"/>
              <a:gd name="T128" fmla="+- 0 9657 9096"/>
              <a:gd name="T129" fmla="*/ T128 w 701"/>
              <a:gd name="T130" fmla="+- 0 1239 1239"/>
              <a:gd name="T131" fmla="*/ 1239 h 163"/>
              <a:gd name="T132" fmla="+- 0 9651 9096"/>
              <a:gd name="T133" fmla="*/ T132 w 701"/>
              <a:gd name="T134" fmla="+- 0 1241 1239"/>
              <a:gd name="T135" fmla="*/ 1241 h 163"/>
              <a:gd name="T136" fmla="+- 0 9645 9096"/>
              <a:gd name="T137" fmla="*/ T136 w 701"/>
              <a:gd name="T138" fmla="+- 0 1250 1239"/>
              <a:gd name="T139" fmla="*/ 1250 h 163"/>
              <a:gd name="T140" fmla="+- 0 9647 9096"/>
              <a:gd name="T141" fmla="*/ T140 w 701"/>
              <a:gd name="T142" fmla="+- 0 1256 1239"/>
              <a:gd name="T143" fmla="*/ 1256 h 163"/>
              <a:gd name="T144" fmla="+- 0 9757 9096"/>
              <a:gd name="T145" fmla="*/ T144 w 701"/>
              <a:gd name="T146" fmla="+- 0 1320 1239"/>
              <a:gd name="T147" fmla="*/ 1320 h 163"/>
              <a:gd name="T148" fmla="+- 0 9772 9096"/>
              <a:gd name="T149" fmla="*/ T148 w 701"/>
              <a:gd name="T150" fmla="+- 0 1312 1239"/>
              <a:gd name="T151" fmla="*/ 1312 h 163"/>
              <a:gd name="T152" fmla="+- 0 9777 9096"/>
              <a:gd name="T153" fmla="*/ T152 w 701"/>
              <a:gd name="T154" fmla="+- 0 1312 1239"/>
              <a:gd name="T155" fmla="*/ 1312 h 163"/>
              <a:gd name="T156" fmla="+- 0 9777 9096"/>
              <a:gd name="T157" fmla="*/ T156 w 701"/>
              <a:gd name="T158" fmla="+- 0 1310 1239"/>
              <a:gd name="T159" fmla="*/ 1310 h 163"/>
              <a:gd name="T160" fmla="+- 0 9779 9096"/>
              <a:gd name="T161" fmla="*/ T160 w 701"/>
              <a:gd name="T162" fmla="+- 0 1310 1239"/>
              <a:gd name="T163" fmla="*/ 1310 h 163"/>
              <a:gd name="T164" fmla="+- 0 9662 9096"/>
              <a:gd name="T165" fmla="*/ T164 w 701"/>
              <a:gd name="T166" fmla="+- 0 1242 1239"/>
              <a:gd name="T167" fmla="*/ 1242 h 163"/>
              <a:gd name="T168" fmla="+- 0 9657 9096"/>
              <a:gd name="T169" fmla="*/ T168 w 701"/>
              <a:gd name="T170" fmla="+- 0 1239 1239"/>
              <a:gd name="T171" fmla="*/ 1239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0"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0" name="Rectangle 49">
            <a:extLst>
              <a:ext uri="{FF2B5EF4-FFF2-40B4-BE49-F238E27FC236}">
                <a16:creationId xmlns:a16="http://schemas.microsoft.com/office/drawing/2014/main" id="{89F755E8-870F-24FE-97CC-627081BE0512}"/>
              </a:ext>
            </a:extLst>
          </p:cNvPr>
          <p:cNvSpPr>
            <a:spLocks noChangeArrowheads="1"/>
          </p:cNvSpPr>
          <p:nvPr/>
        </p:nvSpPr>
        <p:spPr bwMode="auto">
          <a:xfrm>
            <a:off x="4659455" y="1982777"/>
            <a:ext cx="2558287" cy="1346518"/>
          </a:xfrm>
          <a:prstGeom prst="rect">
            <a:avLst/>
          </a:prstGeom>
          <a:solidFill>
            <a:srgbClr val="37819D"/>
          </a:solidFill>
          <a:ln w="12700">
            <a:solidFill>
              <a:srgbClr val="FFFFFF"/>
            </a:solidFill>
            <a:prstDash val="solid"/>
            <a:miter lim="800000"/>
            <a:headEnd/>
            <a:tailEnd/>
          </a:ln>
        </p:spPr>
        <p:txBody>
          <a:bodyPr rot="0" vert="horz" wrap="square" lIns="91440" tIns="45720" rIns="91440" bIns="45720" anchor="ctr" anchorCtr="0" upright="1">
            <a:noAutofit/>
          </a:bodyPr>
          <a:lstStyle/>
          <a:p>
            <a:pPr algn="ctr"/>
            <a:r>
              <a:rPr lang="en-US" sz="1400" b="1" dirty="0">
                <a:solidFill>
                  <a:schemeClr val="bg1"/>
                </a:solidFill>
                <a:effectLst/>
                <a:latin typeface="Arial MT"/>
                <a:ea typeface="Arial MT"/>
                <a:cs typeface="Arial MT"/>
              </a:rPr>
              <a:t>What happened to get </a:t>
            </a:r>
            <a:br>
              <a:rPr lang="en-US" sz="1400" b="1" dirty="0">
                <a:solidFill>
                  <a:schemeClr val="bg1"/>
                </a:solidFill>
                <a:effectLst/>
                <a:latin typeface="Arial MT"/>
                <a:ea typeface="Arial MT"/>
                <a:cs typeface="Arial MT"/>
              </a:rPr>
            </a:br>
            <a:r>
              <a:rPr lang="en-US" sz="1400" b="1" dirty="0">
                <a:solidFill>
                  <a:schemeClr val="bg1"/>
                </a:solidFill>
                <a:effectLst/>
                <a:latin typeface="Arial MT"/>
                <a:ea typeface="Arial MT"/>
                <a:cs typeface="Arial MT"/>
              </a:rPr>
              <a:t>them help? </a:t>
            </a:r>
            <a:endParaRPr lang="en-GB" sz="1200" dirty="0">
              <a:solidFill>
                <a:schemeClr val="bg1"/>
              </a:solidFill>
              <a:effectLst/>
              <a:latin typeface="Arial MT"/>
              <a:ea typeface="Arial MT"/>
              <a:cs typeface="Arial MT"/>
            </a:endParaRPr>
          </a:p>
        </p:txBody>
      </p:sp>
      <p:sp>
        <p:nvSpPr>
          <p:cNvPr id="51" name="AutoShape 138">
            <a:extLst>
              <a:ext uri="{FF2B5EF4-FFF2-40B4-BE49-F238E27FC236}">
                <a16:creationId xmlns:a16="http://schemas.microsoft.com/office/drawing/2014/main" id="{60D40DBD-C01E-BCD6-9B26-6C8759C54815}"/>
              </a:ext>
            </a:extLst>
          </p:cNvPr>
          <p:cNvSpPr>
            <a:spLocks/>
          </p:cNvSpPr>
          <p:nvPr/>
        </p:nvSpPr>
        <p:spPr bwMode="auto">
          <a:xfrm>
            <a:off x="2779146" y="3361774"/>
            <a:ext cx="6278546" cy="483560"/>
          </a:xfrm>
          <a:custGeom>
            <a:avLst/>
            <a:gdLst>
              <a:gd name="T0" fmla="+- 0 3394 3383"/>
              <a:gd name="T1" fmla="*/ T0 w 8099"/>
              <a:gd name="T2" fmla="+- 0 2854 2304"/>
              <a:gd name="T3" fmla="*/ 2854 h 701"/>
              <a:gd name="T4" fmla="+- 0 3384 3383"/>
              <a:gd name="T5" fmla="*/ T4 w 8099"/>
              <a:gd name="T6" fmla="+- 0 2859 2304"/>
              <a:gd name="T7" fmla="*/ 2859 h 701"/>
              <a:gd name="T8" fmla="+- 0 3383 3383"/>
              <a:gd name="T9" fmla="*/ T8 w 8099"/>
              <a:gd name="T10" fmla="+- 0 2865 2304"/>
              <a:gd name="T11" fmla="*/ 2865 h 701"/>
              <a:gd name="T12" fmla="+- 0 3385 3383"/>
              <a:gd name="T13" fmla="*/ T12 w 8099"/>
              <a:gd name="T14" fmla="+- 0 2870 2304"/>
              <a:gd name="T15" fmla="*/ 2870 h 701"/>
              <a:gd name="T16" fmla="+- 0 3464 3383"/>
              <a:gd name="T17" fmla="*/ T16 w 8099"/>
              <a:gd name="T18" fmla="+- 0 3005 2304"/>
              <a:gd name="T19" fmla="*/ 3005 h 701"/>
              <a:gd name="T20" fmla="+- 0 3476 3383"/>
              <a:gd name="T21" fmla="*/ T20 w 8099"/>
              <a:gd name="T22" fmla="+- 0 2985 2304"/>
              <a:gd name="T23" fmla="*/ 2985 h 701"/>
              <a:gd name="T24" fmla="+- 0 3454 3383"/>
              <a:gd name="T25" fmla="*/ T24 w 8099"/>
              <a:gd name="T26" fmla="+- 0 2985 2304"/>
              <a:gd name="T27" fmla="*/ 2985 h 701"/>
              <a:gd name="T28" fmla="+- 0 3454 3383"/>
              <a:gd name="T29" fmla="*/ T28 w 8099"/>
              <a:gd name="T30" fmla="+- 0 2948 2304"/>
              <a:gd name="T31" fmla="*/ 2948 h 701"/>
              <a:gd name="T32" fmla="+- 0 3400 3383"/>
              <a:gd name="T33" fmla="*/ T32 w 8099"/>
              <a:gd name="T34" fmla="+- 0 2855 2304"/>
              <a:gd name="T35" fmla="*/ 2855 h 701"/>
              <a:gd name="T36" fmla="+- 0 3394 3383"/>
              <a:gd name="T37" fmla="*/ T36 w 8099"/>
              <a:gd name="T38" fmla="+- 0 2854 2304"/>
              <a:gd name="T39" fmla="*/ 2854 h 701"/>
              <a:gd name="T40" fmla="+- 0 3454 3383"/>
              <a:gd name="T41" fmla="*/ T40 w 8099"/>
              <a:gd name="T42" fmla="+- 0 2948 2304"/>
              <a:gd name="T43" fmla="*/ 2948 h 701"/>
              <a:gd name="T44" fmla="+- 0 3454 3383"/>
              <a:gd name="T45" fmla="*/ T44 w 8099"/>
              <a:gd name="T46" fmla="+- 0 2985 2304"/>
              <a:gd name="T47" fmla="*/ 2985 h 701"/>
              <a:gd name="T48" fmla="+- 0 3474 3383"/>
              <a:gd name="T49" fmla="*/ T48 w 8099"/>
              <a:gd name="T50" fmla="+- 0 2985 2304"/>
              <a:gd name="T51" fmla="*/ 2985 h 701"/>
              <a:gd name="T52" fmla="+- 0 3474 3383"/>
              <a:gd name="T53" fmla="*/ T52 w 8099"/>
              <a:gd name="T54" fmla="+- 0 2980 2304"/>
              <a:gd name="T55" fmla="*/ 2980 h 701"/>
              <a:gd name="T56" fmla="+- 0 3455 3383"/>
              <a:gd name="T57" fmla="*/ T56 w 8099"/>
              <a:gd name="T58" fmla="+- 0 2980 2304"/>
              <a:gd name="T59" fmla="*/ 2980 h 701"/>
              <a:gd name="T60" fmla="+- 0 3464 3383"/>
              <a:gd name="T61" fmla="*/ T60 w 8099"/>
              <a:gd name="T62" fmla="+- 0 2965 2304"/>
              <a:gd name="T63" fmla="*/ 2965 h 701"/>
              <a:gd name="T64" fmla="+- 0 3454 3383"/>
              <a:gd name="T65" fmla="*/ T64 w 8099"/>
              <a:gd name="T66" fmla="+- 0 2948 2304"/>
              <a:gd name="T67" fmla="*/ 2948 h 701"/>
              <a:gd name="T68" fmla="+- 0 3534 3383"/>
              <a:gd name="T69" fmla="*/ T68 w 8099"/>
              <a:gd name="T70" fmla="+- 0 2854 2304"/>
              <a:gd name="T71" fmla="*/ 2854 h 701"/>
              <a:gd name="T72" fmla="+- 0 3528 3383"/>
              <a:gd name="T73" fmla="*/ T72 w 8099"/>
              <a:gd name="T74" fmla="+- 0 2855 2304"/>
              <a:gd name="T75" fmla="*/ 2855 h 701"/>
              <a:gd name="T76" fmla="+- 0 3474 3383"/>
              <a:gd name="T77" fmla="*/ T76 w 8099"/>
              <a:gd name="T78" fmla="+- 0 2948 2304"/>
              <a:gd name="T79" fmla="*/ 2948 h 701"/>
              <a:gd name="T80" fmla="+- 0 3474 3383"/>
              <a:gd name="T81" fmla="*/ T80 w 8099"/>
              <a:gd name="T82" fmla="+- 0 2985 2304"/>
              <a:gd name="T83" fmla="*/ 2985 h 701"/>
              <a:gd name="T84" fmla="+- 0 3476 3383"/>
              <a:gd name="T85" fmla="*/ T84 w 8099"/>
              <a:gd name="T86" fmla="+- 0 2985 2304"/>
              <a:gd name="T87" fmla="*/ 2985 h 701"/>
              <a:gd name="T88" fmla="+- 0 3543 3383"/>
              <a:gd name="T89" fmla="*/ T88 w 8099"/>
              <a:gd name="T90" fmla="+- 0 2870 2304"/>
              <a:gd name="T91" fmla="*/ 2870 h 701"/>
              <a:gd name="T92" fmla="+- 0 3545 3383"/>
              <a:gd name="T93" fmla="*/ T92 w 8099"/>
              <a:gd name="T94" fmla="+- 0 2865 2304"/>
              <a:gd name="T95" fmla="*/ 2865 h 701"/>
              <a:gd name="T96" fmla="+- 0 3544 3383"/>
              <a:gd name="T97" fmla="*/ T96 w 8099"/>
              <a:gd name="T98" fmla="+- 0 2859 2304"/>
              <a:gd name="T99" fmla="*/ 2859 h 701"/>
              <a:gd name="T100" fmla="+- 0 3534 3383"/>
              <a:gd name="T101" fmla="*/ T100 w 8099"/>
              <a:gd name="T102" fmla="+- 0 2854 2304"/>
              <a:gd name="T103" fmla="*/ 2854 h 701"/>
              <a:gd name="T104" fmla="+- 0 3464 3383"/>
              <a:gd name="T105" fmla="*/ T104 w 8099"/>
              <a:gd name="T106" fmla="+- 0 2965 2304"/>
              <a:gd name="T107" fmla="*/ 2965 h 701"/>
              <a:gd name="T108" fmla="+- 0 3455 3383"/>
              <a:gd name="T109" fmla="*/ T108 w 8099"/>
              <a:gd name="T110" fmla="+- 0 2980 2304"/>
              <a:gd name="T111" fmla="*/ 2980 h 701"/>
              <a:gd name="T112" fmla="+- 0 3473 3383"/>
              <a:gd name="T113" fmla="*/ T112 w 8099"/>
              <a:gd name="T114" fmla="+- 0 2980 2304"/>
              <a:gd name="T115" fmla="*/ 2980 h 701"/>
              <a:gd name="T116" fmla="+- 0 3464 3383"/>
              <a:gd name="T117" fmla="*/ T116 w 8099"/>
              <a:gd name="T118" fmla="+- 0 2965 2304"/>
              <a:gd name="T119" fmla="*/ 2965 h 701"/>
              <a:gd name="T120" fmla="+- 0 3474 3383"/>
              <a:gd name="T121" fmla="*/ T120 w 8099"/>
              <a:gd name="T122" fmla="+- 0 2948 2304"/>
              <a:gd name="T123" fmla="*/ 2948 h 701"/>
              <a:gd name="T124" fmla="+- 0 3464 3383"/>
              <a:gd name="T125" fmla="*/ T124 w 8099"/>
              <a:gd name="T126" fmla="+- 0 2965 2304"/>
              <a:gd name="T127" fmla="*/ 2965 h 701"/>
              <a:gd name="T128" fmla="+- 0 3473 3383"/>
              <a:gd name="T129" fmla="*/ T128 w 8099"/>
              <a:gd name="T130" fmla="+- 0 2980 2304"/>
              <a:gd name="T131" fmla="*/ 2980 h 701"/>
              <a:gd name="T132" fmla="+- 0 3474 3383"/>
              <a:gd name="T133" fmla="*/ T132 w 8099"/>
              <a:gd name="T134" fmla="+- 0 2980 2304"/>
              <a:gd name="T135" fmla="*/ 2980 h 701"/>
              <a:gd name="T136" fmla="+- 0 3474 3383"/>
              <a:gd name="T137" fmla="*/ T136 w 8099"/>
              <a:gd name="T138" fmla="+- 0 2948 2304"/>
              <a:gd name="T139" fmla="*/ 2948 h 701"/>
              <a:gd name="T140" fmla="+- 0 11461 3383"/>
              <a:gd name="T141" fmla="*/ T140 w 8099"/>
              <a:gd name="T142" fmla="+- 0 2672 2304"/>
              <a:gd name="T143" fmla="*/ 2672 h 701"/>
              <a:gd name="T144" fmla="+- 0 3454 3383"/>
              <a:gd name="T145" fmla="*/ T144 w 8099"/>
              <a:gd name="T146" fmla="+- 0 2672 2304"/>
              <a:gd name="T147" fmla="*/ 2672 h 701"/>
              <a:gd name="T148" fmla="+- 0 3454 3383"/>
              <a:gd name="T149" fmla="*/ T148 w 8099"/>
              <a:gd name="T150" fmla="+- 0 2948 2304"/>
              <a:gd name="T151" fmla="*/ 2948 h 701"/>
              <a:gd name="T152" fmla="+- 0 3464 3383"/>
              <a:gd name="T153" fmla="*/ T152 w 8099"/>
              <a:gd name="T154" fmla="+- 0 2965 2304"/>
              <a:gd name="T155" fmla="*/ 2965 h 701"/>
              <a:gd name="T156" fmla="+- 0 3474 3383"/>
              <a:gd name="T157" fmla="*/ T156 w 8099"/>
              <a:gd name="T158" fmla="+- 0 2948 2304"/>
              <a:gd name="T159" fmla="*/ 2948 h 701"/>
              <a:gd name="T160" fmla="+- 0 3474 3383"/>
              <a:gd name="T161" fmla="*/ T160 w 8099"/>
              <a:gd name="T162" fmla="+- 0 2692 2304"/>
              <a:gd name="T163" fmla="*/ 2692 h 701"/>
              <a:gd name="T164" fmla="+- 0 3464 3383"/>
              <a:gd name="T165" fmla="*/ T164 w 8099"/>
              <a:gd name="T166" fmla="+- 0 2692 2304"/>
              <a:gd name="T167" fmla="*/ 2692 h 701"/>
              <a:gd name="T168" fmla="+- 0 3474 3383"/>
              <a:gd name="T169" fmla="*/ T168 w 8099"/>
              <a:gd name="T170" fmla="+- 0 2682 2304"/>
              <a:gd name="T171" fmla="*/ 2682 h 701"/>
              <a:gd name="T172" fmla="+- 0 11461 3383"/>
              <a:gd name="T173" fmla="*/ T172 w 8099"/>
              <a:gd name="T174" fmla="+- 0 2682 2304"/>
              <a:gd name="T175" fmla="*/ 2682 h 701"/>
              <a:gd name="T176" fmla="+- 0 11461 3383"/>
              <a:gd name="T177" fmla="*/ T176 w 8099"/>
              <a:gd name="T178" fmla="+- 0 2672 2304"/>
              <a:gd name="T179" fmla="*/ 2672 h 701"/>
              <a:gd name="T180" fmla="+- 0 3474 3383"/>
              <a:gd name="T181" fmla="*/ T180 w 8099"/>
              <a:gd name="T182" fmla="+- 0 2682 2304"/>
              <a:gd name="T183" fmla="*/ 2682 h 701"/>
              <a:gd name="T184" fmla="+- 0 3464 3383"/>
              <a:gd name="T185" fmla="*/ T184 w 8099"/>
              <a:gd name="T186" fmla="+- 0 2692 2304"/>
              <a:gd name="T187" fmla="*/ 2692 h 701"/>
              <a:gd name="T188" fmla="+- 0 3474 3383"/>
              <a:gd name="T189" fmla="*/ T188 w 8099"/>
              <a:gd name="T190" fmla="+- 0 2692 2304"/>
              <a:gd name="T191" fmla="*/ 2692 h 701"/>
              <a:gd name="T192" fmla="+- 0 3474 3383"/>
              <a:gd name="T193" fmla="*/ T192 w 8099"/>
              <a:gd name="T194" fmla="+- 0 2682 2304"/>
              <a:gd name="T195" fmla="*/ 2682 h 701"/>
              <a:gd name="T196" fmla="+- 0 11481 3383"/>
              <a:gd name="T197" fmla="*/ T196 w 8099"/>
              <a:gd name="T198" fmla="+- 0 2672 2304"/>
              <a:gd name="T199" fmla="*/ 2672 h 701"/>
              <a:gd name="T200" fmla="+- 0 11471 3383"/>
              <a:gd name="T201" fmla="*/ T200 w 8099"/>
              <a:gd name="T202" fmla="+- 0 2672 2304"/>
              <a:gd name="T203" fmla="*/ 2672 h 701"/>
              <a:gd name="T204" fmla="+- 0 11461 3383"/>
              <a:gd name="T205" fmla="*/ T204 w 8099"/>
              <a:gd name="T206" fmla="+- 0 2682 2304"/>
              <a:gd name="T207" fmla="*/ 2682 h 701"/>
              <a:gd name="T208" fmla="+- 0 3474 3383"/>
              <a:gd name="T209" fmla="*/ T208 w 8099"/>
              <a:gd name="T210" fmla="+- 0 2682 2304"/>
              <a:gd name="T211" fmla="*/ 2682 h 701"/>
              <a:gd name="T212" fmla="+- 0 3474 3383"/>
              <a:gd name="T213" fmla="*/ T212 w 8099"/>
              <a:gd name="T214" fmla="+- 0 2692 2304"/>
              <a:gd name="T215" fmla="*/ 2692 h 701"/>
              <a:gd name="T216" fmla="+- 0 11481 3383"/>
              <a:gd name="T217" fmla="*/ T216 w 8099"/>
              <a:gd name="T218" fmla="+- 0 2692 2304"/>
              <a:gd name="T219" fmla="*/ 2692 h 701"/>
              <a:gd name="T220" fmla="+- 0 11481 3383"/>
              <a:gd name="T221" fmla="*/ T220 w 8099"/>
              <a:gd name="T222" fmla="+- 0 2672 2304"/>
              <a:gd name="T223" fmla="*/ 2672 h 701"/>
              <a:gd name="T224" fmla="+- 0 11481 3383"/>
              <a:gd name="T225" fmla="*/ T224 w 8099"/>
              <a:gd name="T226" fmla="+- 0 2304 2304"/>
              <a:gd name="T227" fmla="*/ 2304 h 701"/>
              <a:gd name="T228" fmla="+- 0 11461 3383"/>
              <a:gd name="T229" fmla="*/ T228 w 8099"/>
              <a:gd name="T230" fmla="+- 0 2304 2304"/>
              <a:gd name="T231" fmla="*/ 2304 h 701"/>
              <a:gd name="T232" fmla="+- 0 11461 3383"/>
              <a:gd name="T233" fmla="*/ T232 w 8099"/>
              <a:gd name="T234" fmla="+- 0 2682 2304"/>
              <a:gd name="T235" fmla="*/ 2682 h 701"/>
              <a:gd name="T236" fmla="+- 0 11471 3383"/>
              <a:gd name="T237" fmla="*/ T236 w 8099"/>
              <a:gd name="T238" fmla="+- 0 2672 2304"/>
              <a:gd name="T239" fmla="*/ 2672 h 701"/>
              <a:gd name="T240" fmla="+- 0 11481 3383"/>
              <a:gd name="T241" fmla="*/ T240 w 8099"/>
              <a:gd name="T242" fmla="+- 0 2672 2304"/>
              <a:gd name="T243" fmla="*/ 2672 h 701"/>
              <a:gd name="T244" fmla="+- 0 11481 3383"/>
              <a:gd name="T245" fmla="*/ T244 w 8099"/>
              <a:gd name="T246" fmla="+- 0 2304 2304"/>
              <a:gd name="T247" fmla="*/ 2304 h 7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8099" h="701">
                <a:moveTo>
                  <a:pt x="11" y="550"/>
                </a:moveTo>
                <a:lnTo>
                  <a:pt x="1" y="555"/>
                </a:lnTo>
                <a:lnTo>
                  <a:pt x="0" y="561"/>
                </a:lnTo>
                <a:lnTo>
                  <a:pt x="2" y="566"/>
                </a:lnTo>
                <a:lnTo>
                  <a:pt x="81" y="701"/>
                </a:lnTo>
                <a:lnTo>
                  <a:pt x="93" y="681"/>
                </a:lnTo>
                <a:lnTo>
                  <a:pt x="71" y="681"/>
                </a:lnTo>
                <a:lnTo>
                  <a:pt x="71" y="644"/>
                </a:lnTo>
                <a:lnTo>
                  <a:pt x="17" y="551"/>
                </a:lnTo>
                <a:lnTo>
                  <a:pt x="11" y="550"/>
                </a:lnTo>
                <a:close/>
                <a:moveTo>
                  <a:pt x="71" y="644"/>
                </a:moveTo>
                <a:lnTo>
                  <a:pt x="71" y="681"/>
                </a:lnTo>
                <a:lnTo>
                  <a:pt x="91" y="681"/>
                </a:lnTo>
                <a:lnTo>
                  <a:pt x="91" y="676"/>
                </a:lnTo>
                <a:lnTo>
                  <a:pt x="72" y="676"/>
                </a:lnTo>
                <a:lnTo>
                  <a:pt x="81" y="661"/>
                </a:lnTo>
                <a:lnTo>
                  <a:pt x="71" y="644"/>
                </a:lnTo>
                <a:close/>
                <a:moveTo>
                  <a:pt x="151" y="550"/>
                </a:moveTo>
                <a:lnTo>
                  <a:pt x="145" y="551"/>
                </a:lnTo>
                <a:lnTo>
                  <a:pt x="91" y="644"/>
                </a:lnTo>
                <a:lnTo>
                  <a:pt x="91" y="681"/>
                </a:lnTo>
                <a:lnTo>
                  <a:pt x="93" y="681"/>
                </a:lnTo>
                <a:lnTo>
                  <a:pt x="160" y="566"/>
                </a:lnTo>
                <a:lnTo>
                  <a:pt x="162" y="561"/>
                </a:lnTo>
                <a:lnTo>
                  <a:pt x="161" y="555"/>
                </a:lnTo>
                <a:lnTo>
                  <a:pt x="151" y="550"/>
                </a:lnTo>
                <a:close/>
                <a:moveTo>
                  <a:pt x="81" y="661"/>
                </a:moveTo>
                <a:lnTo>
                  <a:pt x="72" y="676"/>
                </a:lnTo>
                <a:lnTo>
                  <a:pt x="90" y="676"/>
                </a:lnTo>
                <a:lnTo>
                  <a:pt x="81" y="661"/>
                </a:lnTo>
                <a:close/>
                <a:moveTo>
                  <a:pt x="91" y="644"/>
                </a:moveTo>
                <a:lnTo>
                  <a:pt x="81" y="661"/>
                </a:lnTo>
                <a:lnTo>
                  <a:pt x="90" y="676"/>
                </a:lnTo>
                <a:lnTo>
                  <a:pt x="91" y="676"/>
                </a:lnTo>
                <a:lnTo>
                  <a:pt x="91" y="644"/>
                </a:lnTo>
                <a:close/>
                <a:moveTo>
                  <a:pt x="8078" y="368"/>
                </a:moveTo>
                <a:lnTo>
                  <a:pt x="71" y="368"/>
                </a:lnTo>
                <a:lnTo>
                  <a:pt x="71" y="644"/>
                </a:lnTo>
                <a:lnTo>
                  <a:pt x="81" y="661"/>
                </a:lnTo>
                <a:lnTo>
                  <a:pt x="91" y="644"/>
                </a:lnTo>
                <a:lnTo>
                  <a:pt x="91" y="388"/>
                </a:lnTo>
                <a:lnTo>
                  <a:pt x="81" y="388"/>
                </a:lnTo>
                <a:lnTo>
                  <a:pt x="91" y="378"/>
                </a:lnTo>
                <a:lnTo>
                  <a:pt x="8078" y="378"/>
                </a:lnTo>
                <a:lnTo>
                  <a:pt x="8078" y="368"/>
                </a:lnTo>
                <a:close/>
                <a:moveTo>
                  <a:pt x="91" y="378"/>
                </a:moveTo>
                <a:lnTo>
                  <a:pt x="81" y="388"/>
                </a:lnTo>
                <a:lnTo>
                  <a:pt x="91" y="388"/>
                </a:lnTo>
                <a:lnTo>
                  <a:pt x="91" y="378"/>
                </a:lnTo>
                <a:close/>
                <a:moveTo>
                  <a:pt x="8098" y="368"/>
                </a:moveTo>
                <a:lnTo>
                  <a:pt x="8088" y="368"/>
                </a:lnTo>
                <a:lnTo>
                  <a:pt x="8078" y="378"/>
                </a:lnTo>
                <a:lnTo>
                  <a:pt x="91" y="378"/>
                </a:lnTo>
                <a:lnTo>
                  <a:pt x="91" y="388"/>
                </a:lnTo>
                <a:lnTo>
                  <a:pt x="8098" y="388"/>
                </a:lnTo>
                <a:lnTo>
                  <a:pt x="8098" y="368"/>
                </a:lnTo>
                <a:close/>
                <a:moveTo>
                  <a:pt x="8098" y="0"/>
                </a:moveTo>
                <a:lnTo>
                  <a:pt x="8078" y="0"/>
                </a:lnTo>
                <a:lnTo>
                  <a:pt x="8078" y="378"/>
                </a:lnTo>
                <a:lnTo>
                  <a:pt x="8088" y="368"/>
                </a:lnTo>
                <a:lnTo>
                  <a:pt x="8098" y="368"/>
                </a:lnTo>
                <a:lnTo>
                  <a:pt x="8098"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2" name="Rectangle 51">
            <a:extLst>
              <a:ext uri="{FF2B5EF4-FFF2-40B4-BE49-F238E27FC236}">
                <a16:creationId xmlns:a16="http://schemas.microsoft.com/office/drawing/2014/main" id="{73761169-6FCA-249F-5AAD-F05B0CC8B38B}"/>
              </a:ext>
            </a:extLst>
          </p:cNvPr>
          <p:cNvSpPr>
            <a:spLocks noChangeArrowheads="1"/>
          </p:cNvSpPr>
          <p:nvPr/>
        </p:nvSpPr>
        <p:spPr bwMode="auto">
          <a:xfrm>
            <a:off x="7767178" y="1950298"/>
            <a:ext cx="2545746" cy="1346518"/>
          </a:xfrm>
          <a:prstGeom prst="rect">
            <a:avLst/>
          </a:prstGeom>
          <a:solidFill>
            <a:srgbClr val="4F5069"/>
          </a:solidFill>
          <a:ln>
            <a:noFill/>
          </a:ln>
        </p:spPr>
        <p:txBody>
          <a:bodyPr rot="0" vert="horz" wrap="square" lIns="91440" tIns="45720" rIns="91440" bIns="45720" anchor="ctr" anchorCtr="0" upright="1">
            <a:noAutofit/>
          </a:bodyPr>
          <a:lstStyle/>
          <a:p>
            <a:pPr algn="ctr">
              <a:spcBef>
                <a:spcPts val="55"/>
              </a:spcBef>
            </a:pPr>
            <a:r>
              <a:rPr lang="en-US" sz="1400" b="1" spc="-10" dirty="0">
                <a:solidFill>
                  <a:srgbClr val="FFFFFF"/>
                </a:solidFill>
                <a:effectLst/>
                <a:latin typeface="Arial" panose="020B0604020202020204" pitchFamily="34" charset="0"/>
                <a:ea typeface="Arial MT"/>
                <a:cs typeface="Arial" panose="020B0604020202020204" pitchFamily="34" charset="0"/>
              </a:rPr>
              <a:t>What did you already </a:t>
            </a:r>
            <a:br>
              <a:rPr lang="en-US" sz="1400" b="1" spc="-10" dirty="0">
                <a:solidFill>
                  <a:srgbClr val="FFFFFF"/>
                </a:solidFill>
                <a:effectLst/>
                <a:latin typeface="Arial" panose="020B0604020202020204" pitchFamily="34" charset="0"/>
                <a:ea typeface="Arial MT"/>
                <a:cs typeface="Arial" panose="020B0604020202020204" pitchFamily="34" charset="0"/>
              </a:rPr>
            </a:br>
            <a:r>
              <a:rPr lang="en-US" sz="1400" b="1" spc="-10" dirty="0">
                <a:solidFill>
                  <a:srgbClr val="FFFFFF"/>
                </a:solidFill>
                <a:effectLst/>
                <a:latin typeface="Arial" panose="020B0604020202020204" pitchFamily="34" charset="0"/>
                <a:ea typeface="Arial MT"/>
                <a:cs typeface="Arial" panose="020B0604020202020204" pitchFamily="34" charset="0"/>
              </a:rPr>
              <a:t>know about this person </a:t>
            </a:r>
            <a:br>
              <a:rPr lang="en-US" sz="1400" b="1" spc="-10" dirty="0">
                <a:solidFill>
                  <a:srgbClr val="FFFFFF"/>
                </a:solidFill>
                <a:effectLst/>
                <a:latin typeface="Arial" panose="020B0604020202020204" pitchFamily="34" charset="0"/>
                <a:ea typeface="Arial MT"/>
                <a:cs typeface="Arial" panose="020B0604020202020204" pitchFamily="34" charset="0"/>
              </a:rPr>
            </a:br>
            <a:r>
              <a:rPr lang="en-US" sz="1400" b="1" spc="-10" dirty="0">
                <a:solidFill>
                  <a:srgbClr val="FFFFFF"/>
                </a:solidFill>
                <a:effectLst/>
                <a:latin typeface="Arial" panose="020B0604020202020204" pitchFamily="34" charset="0"/>
                <a:ea typeface="Arial MT"/>
                <a:cs typeface="Arial" panose="020B0604020202020204" pitchFamily="34" charset="0"/>
              </a:rPr>
              <a:t>and their history?</a:t>
            </a:r>
          </a:p>
        </p:txBody>
      </p:sp>
      <p:sp>
        <p:nvSpPr>
          <p:cNvPr id="54" name="AutoShape 135">
            <a:extLst>
              <a:ext uri="{FF2B5EF4-FFF2-40B4-BE49-F238E27FC236}">
                <a16:creationId xmlns:a16="http://schemas.microsoft.com/office/drawing/2014/main" id="{30D1AF33-9D3F-D136-5F18-3ABCFA80C754}"/>
              </a:ext>
            </a:extLst>
          </p:cNvPr>
          <p:cNvSpPr>
            <a:spLocks/>
          </p:cNvSpPr>
          <p:nvPr/>
        </p:nvSpPr>
        <p:spPr bwMode="auto">
          <a:xfrm>
            <a:off x="4110019" y="4654278"/>
            <a:ext cx="549436" cy="112439"/>
          </a:xfrm>
          <a:custGeom>
            <a:avLst/>
            <a:gdLst>
              <a:gd name="T0" fmla="+- 0 5741 5080"/>
              <a:gd name="T1" fmla="*/ T0 w 701"/>
              <a:gd name="T2" fmla="+- 0 4024 3943"/>
              <a:gd name="T3" fmla="*/ 4024 h 163"/>
              <a:gd name="T4" fmla="+- 0 5631 5080"/>
              <a:gd name="T5" fmla="*/ T4 w 701"/>
              <a:gd name="T6" fmla="+- 0 4089 3943"/>
              <a:gd name="T7" fmla="*/ 4089 h 163"/>
              <a:gd name="T8" fmla="+- 0 5629 5080"/>
              <a:gd name="T9" fmla="*/ T8 w 701"/>
              <a:gd name="T10" fmla="+- 0 4095 3943"/>
              <a:gd name="T11" fmla="*/ 4095 h 163"/>
              <a:gd name="T12" fmla="+- 0 5635 5080"/>
              <a:gd name="T13" fmla="*/ T12 w 701"/>
              <a:gd name="T14" fmla="+- 0 4104 3943"/>
              <a:gd name="T15" fmla="*/ 4104 h 163"/>
              <a:gd name="T16" fmla="+- 0 5641 5080"/>
              <a:gd name="T17" fmla="*/ T16 w 701"/>
              <a:gd name="T18" fmla="+- 0 4106 3943"/>
              <a:gd name="T19" fmla="*/ 4106 h 163"/>
              <a:gd name="T20" fmla="+- 0 5646 5080"/>
              <a:gd name="T21" fmla="*/ T20 w 701"/>
              <a:gd name="T22" fmla="+- 0 4103 3943"/>
              <a:gd name="T23" fmla="*/ 4103 h 163"/>
              <a:gd name="T24" fmla="+- 0 5763 5080"/>
              <a:gd name="T25" fmla="*/ T24 w 701"/>
              <a:gd name="T26" fmla="+- 0 4034 3943"/>
              <a:gd name="T27" fmla="*/ 4034 h 163"/>
              <a:gd name="T28" fmla="+- 0 5761 5080"/>
              <a:gd name="T29" fmla="*/ T28 w 701"/>
              <a:gd name="T30" fmla="+- 0 4034 3943"/>
              <a:gd name="T31" fmla="*/ 4034 h 163"/>
              <a:gd name="T32" fmla="+- 0 5761 5080"/>
              <a:gd name="T33" fmla="*/ T32 w 701"/>
              <a:gd name="T34" fmla="+- 0 4033 3943"/>
              <a:gd name="T35" fmla="*/ 4033 h 163"/>
              <a:gd name="T36" fmla="+- 0 5756 5080"/>
              <a:gd name="T37" fmla="*/ T36 w 701"/>
              <a:gd name="T38" fmla="+- 0 4033 3943"/>
              <a:gd name="T39" fmla="*/ 4033 h 163"/>
              <a:gd name="T40" fmla="+- 0 5741 5080"/>
              <a:gd name="T41" fmla="*/ T40 w 701"/>
              <a:gd name="T42" fmla="+- 0 4024 3943"/>
              <a:gd name="T43" fmla="*/ 4024 h 163"/>
              <a:gd name="T44" fmla="+- 0 5724 5080"/>
              <a:gd name="T45" fmla="*/ T44 w 701"/>
              <a:gd name="T46" fmla="+- 0 4014 3943"/>
              <a:gd name="T47" fmla="*/ 4014 h 163"/>
              <a:gd name="T48" fmla="+- 0 5080 5080"/>
              <a:gd name="T49" fmla="*/ T48 w 701"/>
              <a:gd name="T50" fmla="+- 0 4014 3943"/>
              <a:gd name="T51" fmla="*/ 4014 h 163"/>
              <a:gd name="T52" fmla="+- 0 5080 5080"/>
              <a:gd name="T53" fmla="*/ T52 w 701"/>
              <a:gd name="T54" fmla="+- 0 4034 3943"/>
              <a:gd name="T55" fmla="*/ 4034 h 163"/>
              <a:gd name="T56" fmla="+- 0 5724 5080"/>
              <a:gd name="T57" fmla="*/ T56 w 701"/>
              <a:gd name="T58" fmla="+- 0 4034 3943"/>
              <a:gd name="T59" fmla="*/ 4034 h 163"/>
              <a:gd name="T60" fmla="+- 0 5741 5080"/>
              <a:gd name="T61" fmla="*/ T60 w 701"/>
              <a:gd name="T62" fmla="+- 0 4024 3943"/>
              <a:gd name="T63" fmla="*/ 4024 h 163"/>
              <a:gd name="T64" fmla="+- 0 5724 5080"/>
              <a:gd name="T65" fmla="*/ T64 w 701"/>
              <a:gd name="T66" fmla="+- 0 4014 3943"/>
              <a:gd name="T67" fmla="*/ 4014 h 163"/>
              <a:gd name="T68" fmla="+- 0 5763 5080"/>
              <a:gd name="T69" fmla="*/ T68 w 701"/>
              <a:gd name="T70" fmla="+- 0 4014 3943"/>
              <a:gd name="T71" fmla="*/ 4014 h 163"/>
              <a:gd name="T72" fmla="+- 0 5761 5080"/>
              <a:gd name="T73" fmla="*/ T72 w 701"/>
              <a:gd name="T74" fmla="+- 0 4014 3943"/>
              <a:gd name="T75" fmla="*/ 4014 h 163"/>
              <a:gd name="T76" fmla="+- 0 5761 5080"/>
              <a:gd name="T77" fmla="*/ T76 w 701"/>
              <a:gd name="T78" fmla="+- 0 4034 3943"/>
              <a:gd name="T79" fmla="*/ 4034 h 163"/>
              <a:gd name="T80" fmla="+- 0 5763 5080"/>
              <a:gd name="T81" fmla="*/ T80 w 701"/>
              <a:gd name="T82" fmla="+- 0 4034 3943"/>
              <a:gd name="T83" fmla="*/ 4034 h 163"/>
              <a:gd name="T84" fmla="+- 0 5781 5080"/>
              <a:gd name="T85" fmla="*/ T84 w 701"/>
              <a:gd name="T86" fmla="+- 0 4024 3943"/>
              <a:gd name="T87" fmla="*/ 4024 h 163"/>
              <a:gd name="T88" fmla="+- 0 5763 5080"/>
              <a:gd name="T89" fmla="*/ T88 w 701"/>
              <a:gd name="T90" fmla="+- 0 4014 3943"/>
              <a:gd name="T91" fmla="*/ 4014 h 163"/>
              <a:gd name="T92" fmla="+- 0 5756 5080"/>
              <a:gd name="T93" fmla="*/ T92 w 701"/>
              <a:gd name="T94" fmla="+- 0 4016 3943"/>
              <a:gd name="T95" fmla="*/ 4016 h 163"/>
              <a:gd name="T96" fmla="+- 0 5741 5080"/>
              <a:gd name="T97" fmla="*/ T96 w 701"/>
              <a:gd name="T98" fmla="+- 0 4024 3943"/>
              <a:gd name="T99" fmla="*/ 4024 h 163"/>
              <a:gd name="T100" fmla="+- 0 5756 5080"/>
              <a:gd name="T101" fmla="*/ T100 w 701"/>
              <a:gd name="T102" fmla="+- 0 4033 3943"/>
              <a:gd name="T103" fmla="*/ 4033 h 163"/>
              <a:gd name="T104" fmla="+- 0 5756 5080"/>
              <a:gd name="T105" fmla="*/ T104 w 701"/>
              <a:gd name="T106" fmla="+- 0 4016 3943"/>
              <a:gd name="T107" fmla="*/ 4016 h 163"/>
              <a:gd name="T108" fmla="+- 0 5761 5080"/>
              <a:gd name="T109" fmla="*/ T108 w 701"/>
              <a:gd name="T110" fmla="+- 0 4016 3943"/>
              <a:gd name="T111" fmla="*/ 4016 h 163"/>
              <a:gd name="T112" fmla="+- 0 5756 5080"/>
              <a:gd name="T113" fmla="*/ T112 w 701"/>
              <a:gd name="T114" fmla="+- 0 4016 3943"/>
              <a:gd name="T115" fmla="*/ 4016 h 163"/>
              <a:gd name="T116" fmla="+- 0 5756 5080"/>
              <a:gd name="T117" fmla="*/ T116 w 701"/>
              <a:gd name="T118" fmla="+- 0 4033 3943"/>
              <a:gd name="T119" fmla="*/ 4033 h 163"/>
              <a:gd name="T120" fmla="+- 0 5761 5080"/>
              <a:gd name="T121" fmla="*/ T120 w 701"/>
              <a:gd name="T122" fmla="+- 0 4033 3943"/>
              <a:gd name="T123" fmla="*/ 4033 h 163"/>
              <a:gd name="T124" fmla="+- 0 5761 5080"/>
              <a:gd name="T125" fmla="*/ T124 w 701"/>
              <a:gd name="T126" fmla="+- 0 4016 3943"/>
              <a:gd name="T127" fmla="*/ 4016 h 163"/>
              <a:gd name="T128" fmla="+- 0 5641 5080"/>
              <a:gd name="T129" fmla="*/ T128 w 701"/>
              <a:gd name="T130" fmla="+- 0 3943 3943"/>
              <a:gd name="T131" fmla="*/ 3943 h 163"/>
              <a:gd name="T132" fmla="+- 0 5635 5080"/>
              <a:gd name="T133" fmla="*/ T132 w 701"/>
              <a:gd name="T134" fmla="+- 0 3945 3943"/>
              <a:gd name="T135" fmla="*/ 3945 h 163"/>
              <a:gd name="T136" fmla="+- 0 5629 5080"/>
              <a:gd name="T137" fmla="*/ T136 w 701"/>
              <a:gd name="T138" fmla="+- 0 3954 3943"/>
              <a:gd name="T139" fmla="*/ 3954 h 163"/>
              <a:gd name="T140" fmla="+- 0 5631 5080"/>
              <a:gd name="T141" fmla="*/ T140 w 701"/>
              <a:gd name="T142" fmla="+- 0 3960 3943"/>
              <a:gd name="T143" fmla="*/ 3960 h 163"/>
              <a:gd name="T144" fmla="+- 0 5741 5080"/>
              <a:gd name="T145" fmla="*/ T144 w 701"/>
              <a:gd name="T146" fmla="+- 0 4024 3943"/>
              <a:gd name="T147" fmla="*/ 4024 h 163"/>
              <a:gd name="T148" fmla="+- 0 5756 5080"/>
              <a:gd name="T149" fmla="*/ T148 w 701"/>
              <a:gd name="T150" fmla="+- 0 4016 3943"/>
              <a:gd name="T151" fmla="*/ 4016 h 163"/>
              <a:gd name="T152" fmla="+- 0 5761 5080"/>
              <a:gd name="T153" fmla="*/ T152 w 701"/>
              <a:gd name="T154" fmla="+- 0 4016 3943"/>
              <a:gd name="T155" fmla="*/ 4016 h 163"/>
              <a:gd name="T156" fmla="+- 0 5761 5080"/>
              <a:gd name="T157" fmla="*/ T156 w 701"/>
              <a:gd name="T158" fmla="+- 0 4014 3943"/>
              <a:gd name="T159" fmla="*/ 4014 h 163"/>
              <a:gd name="T160" fmla="+- 0 5763 5080"/>
              <a:gd name="T161" fmla="*/ T160 w 701"/>
              <a:gd name="T162" fmla="+- 0 4014 3943"/>
              <a:gd name="T163" fmla="*/ 4014 h 163"/>
              <a:gd name="T164" fmla="+- 0 5646 5080"/>
              <a:gd name="T165" fmla="*/ T164 w 701"/>
              <a:gd name="T166" fmla="+- 0 3946 3943"/>
              <a:gd name="T167" fmla="*/ 3946 h 163"/>
              <a:gd name="T168" fmla="+- 0 5641 5080"/>
              <a:gd name="T169" fmla="*/ T168 w 701"/>
              <a:gd name="T170" fmla="+- 0 3943 3943"/>
              <a:gd name="T171" fmla="*/ 3943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1"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5" name="Rectangle 54">
            <a:extLst>
              <a:ext uri="{FF2B5EF4-FFF2-40B4-BE49-F238E27FC236}">
                <a16:creationId xmlns:a16="http://schemas.microsoft.com/office/drawing/2014/main" id="{02F12838-B01D-7DCD-5F7A-690BC415EC54}"/>
              </a:ext>
            </a:extLst>
          </p:cNvPr>
          <p:cNvSpPr>
            <a:spLocks noChangeArrowheads="1"/>
          </p:cNvSpPr>
          <p:nvPr/>
        </p:nvSpPr>
        <p:spPr bwMode="auto">
          <a:xfrm>
            <a:off x="1564273" y="3909595"/>
            <a:ext cx="2558287" cy="1346518"/>
          </a:xfrm>
          <a:prstGeom prst="rect">
            <a:avLst/>
          </a:prstGeom>
          <a:solidFill>
            <a:srgbClr val="005EB8"/>
          </a:solidFill>
          <a:ln>
            <a:noFill/>
          </a:ln>
        </p:spPr>
        <p:txBody>
          <a:bodyPr rot="0" vert="horz" wrap="square" lIns="91440" tIns="45720" rIns="91440" bIns="45720" anchor="ctr"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Arial MT"/>
                <a:cs typeface="Arial" panose="020B0604020202020204" pitchFamily="34" charset="0"/>
              </a:rPr>
              <a:t>What went well with that call for help?</a:t>
            </a:r>
          </a:p>
        </p:txBody>
      </p:sp>
      <p:sp>
        <p:nvSpPr>
          <p:cNvPr id="56" name="Rectangle 55">
            <a:extLst>
              <a:ext uri="{FF2B5EF4-FFF2-40B4-BE49-F238E27FC236}">
                <a16:creationId xmlns:a16="http://schemas.microsoft.com/office/drawing/2014/main" id="{B4E3610F-8C6D-C057-7390-8D57F61A3FCC}"/>
              </a:ext>
            </a:extLst>
          </p:cNvPr>
          <p:cNvSpPr>
            <a:spLocks noChangeArrowheads="1"/>
          </p:cNvSpPr>
          <p:nvPr/>
        </p:nvSpPr>
        <p:spPr bwMode="auto">
          <a:xfrm>
            <a:off x="1564273" y="3909595"/>
            <a:ext cx="2558287" cy="1346518"/>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7" name="Text Box 132">
            <a:extLst>
              <a:ext uri="{FF2B5EF4-FFF2-40B4-BE49-F238E27FC236}">
                <a16:creationId xmlns:a16="http://schemas.microsoft.com/office/drawing/2014/main" id="{2C870B31-21F9-C571-C0FB-F35102471B2A}"/>
              </a:ext>
            </a:extLst>
          </p:cNvPr>
          <p:cNvSpPr txBox="1">
            <a:spLocks noChangeArrowheads="1"/>
          </p:cNvSpPr>
          <p:nvPr/>
        </p:nvSpPr>
        <p:spPr bwMode="auto">
          <a:xfrm>
            <a:off x="4748854" y="3909595"/>
            <a:ext cx="2419461" cy="1346518"/>
          </a:xfrm>
          <a:prstGeom prst="rect">
            <a:avLst/>
          </a:prstGeom>
          <a:solidFill>
            <a:srgbClr val="7030A0"/>
          </a:solidFill>
          <a:ln>
            <a:noFill/>
          </a:ln>
        </p:spPr>
        <p:txBody>
          <a:bodyPr rot="0" vert="horz" wrap="square" lIns="0" tIns="0" rIns="0" bIns="0" anchor="ctr" anchorCtr="0" upright="1">
            <a:noAutofit/>
          </a:bodyPr>
          <a:lstStyle/>
          <a:p>
            <a:pPr algn="ctr"/>
            <a:r>
              <a:rPr lang="en-US" sz="1400" b="1" dirty="0">
                <a:solidFill>
                  <a:schemeClr val="bg1"/>
                </a:solidFill>
                <a:effectLst/>
                <a:latin typeface="Arial MT"/>
                <a:ea typeface="Arial MT"/>
                <a:cs typeface="Arial MT"/>
              </a:rPr>
              <a:t>What did you observe </a:t>
            </a:r>
            <a:br>
              <a:rPr lang="en-US" sz="1400" b="1" dirty="0">
                <a:solidFill>
                  <a:schemeClr val="bg1"/>
                </a:solidFill>
                <a:effectLst/>
                <a:latin typeface="Arial MT"/>
                <a:ea typeface="Arial MT"/>
                <a:cs typeface="Arial MT"/>
              </a:rPr>
            </a:br>
            <a:r>
              <a:rPr lang="en-US" sz="1400" b="1" dirty="0">
                <a:solidFill>
                  <a:schemeClr val="bg1"/>
                </a:solidFill>
                <a:effectLst/>
                <a:latin typeface="Arial MT"/>
                <a:ea typeface="Arial MT"/>
                <a:cs typeface="Arial MT"/>
              </a:rPr>
              <a:t>that was different?</a:t>
            </a:r>
            <a:endParaRPr lang="en-GB" sz="1400" dirty="0">
              <a:solidFill>
                <a:schemeClr val="bg1"/>
              </a:solidFill>
              <a:effectLst/>
              <a:latin typeface="Arial MT"/>
              <a:ea typeface="Arial MT"/>
              <a:cs typeface="Arial MT"/>
            </a:endParaRPr>
          </a:p>
        </p:txBody>
      </p:sp>
      <p:sp>
        <p:nvSpPr>
          <p:cNvPr id="65" name="AutoShape 141">
            <a:extLst>
              <a:ext uri="{FF2B5EF4-FFF2-40B4-BE49-F238E27FC236}">
                <a16:creationId xmlns:a16="http://schemas.microsoft.com/office/drawing/2014/main" id="{F30EF490-2A67-78D9-97F1-D023C9E6EB1C}"/>
              </a:ext>
            </a:extLst>
          </p:cNvPr>
          <p:cNvSpPr>
            <a:spLocks/>
          </p:cNvSpPr>
          <p:nvPr/>
        </p:nvSpPr>
        <p:spPr bwMode="auto">
          <a:xfrm>
            <a:off x="4099926" y="2694981"/>
            <a:ext cx="549436" cy="112439"/>
          </a:xfrm>
          <a:custGeom>
            <a:avLst/>
            <a:gdLst>
              <a:gd name="T0" fmla="+- 0 9757 9096"/>
              <a:gd name="T1" fmla="*/ T0 w 701"/>
              <a:gd name="T2" fmla="+- 0 1320 1239"/>
              <a:gd name="T3" fmla="*/ 1320 h 163"/>
              <a:gd name="T4" fmla="+- 0 9647 9096"/>
              <a:gd name="T5" fmla="*/ T4 w 701"/>
              <a:gd name="T6" fmla="+- 0 1385 1239"/>
              <a:gd name="T7" fmla="*/ 1385 h 163"/>
              <a:gd name="T8" fmla="+- 0 9645 9096"/>
              <a:gd name="T9" fmla="*/ T8 w 701"/>
              <a:gd name="T10" fmla="+- 0 1391 1239"/>
              <a:gd name="T11" fmla="*/ 1391 h 163"/>
              <a:gd name="T12" fmla="+- 0 9651 9096"/>
              <a:gd name="T13" fmla="*/ T12 w 701"/>
              <a:gd name="T14" fmla="+- 0 1400 1239"/>
              <a:gd name="T15" fmla="*/ 1400 h 163"/>
              <a:gd name="T16" fmla="+- 0 9657 9096"/>
              <a:gd name="T17" fmla="*/ T16 w 701"/>
              <a:gd name="T18" fmla="+- 0 1402 1239"/>
              <a:gd name="T19" fmla="*/ 1402 h 163"/>
              <a:gd name="T20" fmla="+- 0 9662 9096"/>
              <a:gd name="T21" fmla="*/ T20 w 701"/>
              <a:gd name="T22" fmla="+- 0 1399 1239"/>
              <a:gd name="T23" fmla="*/ 1399 h 163"/>
              <a:gd name="T24" fmla="+- 0 9779 9096"/>
              <a:gd name="T25" fmla="*/ T24 w 701"/>
              <a:gd name="T26" fmla="+- 0 1330 1239"/>
              <a:gd name="T27" fmla="*/ 1330 h 163"/>
              <a:gd name="T28" fmla="+- 0 9777 9096"/>
              <a:gd name="T29" fmla="*/ T28 w 701"/>
              <a:gd name="T30" fmla="+- 0 1330 1239"/>
              <a:gd name="T31" fmla="*/ 1330 h 163"/>
              <a:gd name="T32" fmla="+- 0 9777 9096"/>
              <a:gd name="T33" fmla="*/ T32 w 701"/>
              <a:gd name="T34" fmla="+- 0 1329 1239"/>
              <a:gd name="T35" fmla="*/ 1329 h 163"/>
              <a:gd name="T36" fmla="+- 0 9772 9096"/>
              <a:gd name="T37" fmla="*/ T36 w 701"/>
              <a:gd name="T38" fmla="+- 0 1329 1239"/>
              <a:gd name="T39" fmla="*/ 1329 h 163"/>
              <a:gd name="T40" fmla="+- 0 9757 9096"/>
              <a:gd name="T41" fmla="*/ T40 w 701"/>
              <a:gd name="T42" fmla="+- 0 1320 1239"/>
              <a:gd name="T43" fmla="*/ 1320 h 163"/>
              <a:gd name="T44" fmla="+- 0 9740 9096"/>
              <a:gd name="T45" fmla="*/ T44 w 701"/>
              <a:gd name="T46" fmla="+- 0 1310 1239"/>
              <a:gd name="T47" fmla="*/ 1310 h 163"/>
              <a:gd name="T48" fmla="+- 0 9096 9096"/>
              <a:gd name="T49" fmla="*/ T48 w 701"/>
              <a:gd name="T50" fmla="+- 0 1310 1239"/>
              <a:gd name="T51" fmla="*/ 1310 h 163"/>
              <a:gd name="T52" fmla="+- 0 9096 9096"/>
              <a:gd name="T53" fmla="*/ T52 w 701"/>
              <a:gd name="T54" fmla="+- 0 1330 1239"/>
              <a:gd name="T55" fmla="*/ 1330 h 163"/>
              <a:gd name="T56" fmla="+- 0 9740 9096"/>
              <a:gd name="T57" fmla="*/ T56 w 701"/>
              <a:gd name="T58" fmla="+- 0 1330 1239"/>
              <a:gd name="T59" fmla="*/ 1330 h 163"/>
              <a:gd name="T60" fmla="+- 0 9757 9096"/>
              <a:gd name="T61" fmla="*/ T60 w 701"/>
              <a:gd name="T62" fmla="+- 0 1320 1239"/>
              <a:gd name="T63" fmla="*/ 1320 h 163"/>
              <a:gd name="T64" fmla="+- 0 9740 9096"/>
              <a:gd name="T65" fmla="*/ T64 w 701"/>
              <a:gd name="T66" fmla="+- 0 1310 1239"/>
              <a:gd name="T67" fmla="*/ 1310 h 163"/>
              <a:gd name="T68" fmla="+- 0 9779 9096"/>
              <a:gd name="T69" fmla="*/ T68 w 701"/>
              <a:gd name="T70" fmla="+- 0 1310 1239"/>
              <a:gd name="T71" fmla="*/ 1310 h 163"/>
              <a:gd name="T72" fmla="+- 0 9777 9096"/>
              <a:gd name="T73" fmla="*/ T72 w 701"/>
              <a:gd name="T74" fmla="+- 0 1310 1239"/>
              <a:gd name="T75" fmla="*/ 1310 h 163"/>
              <a:gd name="T76" fmla="+- 0 9777 9096"/>
              <a:gd name="T77" fmla="*/ T76 w 701"/>
              <a:gd name="T78" fmla="+- 0 1330 1239"/>
              <a:gd name="T79" fmla="*/ 1330 h 163"/>
              <a:gd name="T80" fmla="+- 0 9779 9096"/>
              <a:gd name="T81" fmla="*/ T80 w 701"/>
              <a:gd name="T82" fmla="+- 0 1330 1239"/>
              <a:gd name="T83" fmla="*/ 1330 h 163"/>
              <a:gd name="T84" fmla="+- 0 9796 9096"/>
              <a:gd name="T85" fmla="*/ T84 w 701"/>
              <a:gd name="T86" fmla="+- 0 1320 1239"/>
              <a:gd name="T87" fmla="*/ 1320 h 163"/>
              <a:gd name="T88" fmla="+- 0 9779 9096"/>
              <a:gd name="T89" fmla="*/ T88 w 701"/>
              <a:gd name="T90" fmla="+- 0 1310 1239"/>
              <a:gd name="T91" fmla="*/ 1310 h 163"/>
              <a:gd name="T92" fmla="+- 0 9772 9096"/>
              <a:gd name="T93" fmla="*/ T92 w 701"/>
              <a:gd name="T94" fmla="+- 0 1312 1239"/>
              <a:gd name="T95" fmla="*/ 1312 h 163"/>
              <a:gd name="T96" fmla="+- 0 9757 9096"/>
              <a:gd name="T97" fmla="*/ T96 w 701"/>
              <a:gd name="T98" fmla="+- 0 1320 1239"/>
              <a:gd name="T99" fmla="*/ 1320 h 163"/>
              <a:gd name="T100" fmla="+- 0 9772 9096"/>
              <a:gd name="T101" fmla="*/ T100 w 701"/>
              <a:gd name="T102" fmla="+- 0 1329 1239"/>
              <a:gd name="T103" fmla="*/ 1329 h 163"/>
              <a:gd name="T104" fmla="+- 0 9772 9096"/>
              <a:gd name="T105" fmla="*/ T104 w 701"/>
              <a:gd name="T106" fmla="+- 0 1312 1239"/>
              <a:gd name="T107" fmla="*/ 1312 h 163"/>
              <a:gd name="T108" fmla="+- 0 9777 9096"/>
              <a:gd name="T109" fmla="*/ T108 w 701"/>
              <a:gd name="T110" fmla="+- 0 1312 1239"/>
              <a:gd name="T111" fmla="*/ 1312 h 163"/>
              <a:gd name="T112" fmla="+- 0 9772 9096"/>
              <a:gd name="T113" fmla="*/ T112 w 701"/>
              <a:gd name="T114" fmla="+- 0 1312 1239"/>
              <a:gd name="T115" fmla="*/ 1312 h 163"/>
              <a:gd name="T116" fmla="+- 0 9772 9096"/>
              <a:gd name="T117" fmla="*/ T116 w 701"/>
              <a:gd name="T118" fmla="+- 0 1329 1239"/>
              <a:gd name="T119" fmla="*/ 1329 h 163"/>
              <a:gd name="T120" fmla="+- 0 9777 9096"/>
              <a:gd name="T121" fmla="*/ T120 w 701"/>
              <a:gd name="T122" fmla="+- 0 1329 1239"/>
              <a:gd name="T123" fmla="*/ 1329 h 163"/>
              <a:gd name="T124" fmla="+- 0 9777 9096"/>
              <a:gd name="T125" fmla="*/ T124 w 701"/>
              <a:gd name="T126" fmla="+- 0 1312 1239"/>
              <a:gd name="T127" fmla="*/ 1312 h 163"/>
              <a:gd name="T128" fmla="+- 0 9657 9096"/>
              <a:gd name="T129" fmla="*/ T128 w 701"/>
              <a:gd name="T130" fmla="+- 0 1239 1239"/>
              <a:gd name="T131" fmla="*/ 1239 h 163"/>
              <a:gd name="T132" fmla="+- 0 9651 9096"/>
              <a:gd name="T133" fmla="*/ T132 w 701"/>
              <a:gd name="T134" fmla="+- 0 1241 1239"/>
              <a:gd name="T135" fmla="*/ 1241 h 163"/>
              <a:gd name="T136" fmla="+- 0 9645 9096"/>
              <a:gd name="T137" fmla="*/ T136 w 701"/>
              <a:gd name="T138" fmla="+- 0 1250 1239"/>
              <a:gd name="T139" fmla="*/ 1250 h 163"/>
              <a:gd name="T140" fmla="+- 0 9647 9096"/>
              <a:gd name="T141" fmla="*/ T140 w 701"/>
              <a:gd name="T142" fmla="+- 0 1256 1239"/>
              <a:gd name="T143" fmla="*/ 1256 h 163"/>
              <a:gd name="T144" fmla="+- 0 9757 9096"/>
              <a:gd name="T145" fmla="*/ T144 w 701"/>
              <a:gd name="T146" fmla="+- 0 1320 1239"/>
              <a:gd name="T147" fmla="*/ 1320 h 163"/>
              <a:gd name="T148" fmla="+- 0 9772 9096"/>
              <a:gd name="T149" fmla="*/ T148 w 701"/>
              <a:gd name="T150" fmla="+- 0 1312 1239"/>
              <a:gd name="T151" fmla="*/ 1312 h 163"/>
              <a:gd name="T152" fmla="+- 0 9777 9096"/>
              <a:gd name="T153" fmla="*/ T152 w 701"/>
              <a:gd name="T154" fmla="+- 0 1312 1239"/>
              <a:gd name="T155" fmla="*/ 1312 h 163"/>
              <a:gd name="T156" fmla="+- 0 9777 9096"/>
              <a:gd name="T157" fmla="*/ T156 w 701"/>
              <a:gd name="T158" fmla="+- 0 1310 1239"/>
              <a:gd name="T159" fmla="*/ 1310 h 163"/>
              <a:gd name="T160" fmla="+- 0 9779 9096"/>
              <a:gd name="T161" fmla="*/ T160 w 701"/>
              <a:gd name="T162" fmla="+- 0 1310 1239"/>
              <a:gd name="T163" fmla="*/ 1310 h 163"/>
              <a:gd name="T164" fmla="+- 0 9662 9096"/>
              <a:gd name="T165" fmla="*/ T164 w 701"/>
              <a:gd name="T166" fmla="+- 0 1242 1239"/>
              <a:gd name="T167" fmla="*/ 1242 h 163"/>
              <a:gd name="T168" fmla="+- 0 9657 9096"/>
              <a:gd name="T169" fmla="*/ T168 w 701"/>
              <a:gd name="T170" fmla="+- 0 1239 1239"/>
              <a:gd name="T171" fmla="*/ 1239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0"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68" name="Rectangle 67">
            <a:extLst>
              <a:ext uri="{FF2B5EF4-FFF2-40B4-BE49-F238E27FC236}">
                <a16:creationId xmlns:a16="http://schemas.microsoft.com/office/drawing/2014/main" id="{893FDF3D-916E-67D6-7507-DA10775FF4A4}"/>
              </a:ext>
            </a:extLst>
          </p:cNvPr>
          <p:cNvSpPr>
            <a:spLocks noChangeArrowheads="1"/>
          </p:cNvSpPr>
          <p:nvPr/>
        </p:nvSpPr>
        <p:spPr bwMode="auto">
          <a:xfrm>
            <a:off x="1551732" y="1950298"/>
            <a:ext cx="2558287" cy="1346518"/>
          </a:xfrm>
          <a:prstGeom prst="rect">
            <a:avLst/>
          </a:prstGeom>
          <a:solidFill>
            <a:srgbClr val="A20067"/>
          </a:solidFill>
          <a:ln w="12700">
            <a:solidFill>
              <a:srgbClr val="FFFFFF"/>
            </a:solidFill>
            <a:prstDash val="solid"/>
            <a:miter lim="800000"/>
            <a:headEnd/>
            <a:tailEnd/>
          </a:ln>
        </p:spPr>
        <p:txBody>
          <a:bodyPr rot="0" vert="horz" wrap="square" lIns="91440" tIns="45720" rIns="91440" bIns="45720" anchor="ctr" anchorCtr="0" upright="1">
            <a:noAutofit/>
          </a:bodyPr>
          <a:lstStyle/>
          <a:p>
            <a:pPr algn="ctr"/>
            <a:r>
              <a:rPr lang="en-US" sz="1400" b="1" dirty="0">
                <a:solidFill>
                  <a:schemeClr val="bg1"/>
                </a:solidFill>
                <a:effectLst/>
                <a:latin typeface="Arial MT"/>
                <a:ea typeface="Arial MT"/>
                <a:cs typeface="Arial MT"/>
              </a:rPr>
              <a:t>How did you know the person was unwell? </a:t>
            </a:r>
            <a:br>
              <a:rPr lang="en-US" sz="1400" b="1" dirty="0">
                <a:solidFill>
                  <a:schemeClr val="bg1"/>
                </a:solidFill>
                <a:effectLst/>
                <a:latin typeface="Arial MT"/>
                <a:ea typeface="Arial MT"/>
                <a:cs typeface="Arial MT"/>
              </a:rPr>
            </a:br>
            <a:r>
              <a:rPr lang="en-US" sz="1400" b="1" dirty="0">
                <a:solidFill>
                  <a:schemeClr val="bg1"/>
                </a:solidFill>
                <a:effectLst/>
                <a:latin typeface="Arial MT"/>
                <a:ea typeface="Arial MT"/>
                <a:cs typeface="Arial MT"/>
              </a:rPr>
              <a:t>(What did you see, hear, feel etc.?)</a:t>
            </a:r>
            <a:endParaRPr lang="en-GB" sz="1400" dirty="0">
              <a:solidFill>
                <a:schemeClr val="bg1"/>
              </a:solidFill>
              <a:effectLst/>
              <a:latin typeface="Arial MT"/>
              <a:ea typeface="Arial MT"/>
              <a:cs typeface="Arial MT"/>
            </a:endParaRPr>
          </a:p>
        </p:txBody>
      </p:sp>
      <p:sp>
        <p:nvSpPr>
          <p:cNvPr id="2" name="AutoShape 135">
            <a:extLst>
              <a:ext uri="{FF2B5EF4-FFF2-40B4-BE49-F238E27FC236}">
                <a16:creationId xmlns:a16="http://schemas.microsoft.com/office/drawing/2014/main" id="{1DC33913-687B-C585-9731-6A63E8906534}"/>
              </a:ext>
            </a:extLst>
          </p:cNvPr>
          <p:cNvSpPr>
            <a:spLocks/>
          </p:cNvSpPr>
          <p:nvPr/>
        </p:nvSpPr>
        <p:spPr bwMode="auto">
          <a:xfrm>
            <a:off x="7226542" y="4654278"/>
            <a:ext cx="549436" cy="112439"/>
          </a:xfrm>
          <a:custGeom>
            <a:avLst/>
            <a:gdLst>
              <a:gd name="T0" fmla="+- 0 5741 5080"/>
              <a:gd name="T1" fmla="*/ T0 w 701"/>
              <a:gd name="T2" fmla="+- 0 4024 3943"/>
              <a:gd name="T3" fmla="*/ 4024 h 163"/>
              <a:gd name="T4" fmla="+- 0 5631 5080"/>
              <a:gd name="T5" fmla="*/ T4 w 701"/>
              <a:gd name="T6" fmla="+- 0 4089 3943"/>
              <a:gd name="T7" fmla="*/ 4089 h 163"/>
              <a:gd name="T8" fmla="+- 0 5629 5080"/>
              <a:gd name="T9" fmla="*/ T8 w 701"/>
              <a:gd name="T10" fmla="+- 0 4095 3943"/>
              <a:gd name="T11" fmla="*/ 4095 h 163"/>
              <a:gd name="T12" fmla="+- 0 5635 5080"/>
              <a:gd name="T13" fmla="*/ T12 w 701"/>
              <a:gd name="T14" fmla="+- 0 4104 3943"/>
              <a:gd name="T15" fmla="*/ 4104 h 163"/>
              <a:gd name="T16" fmla="+- 0 5641 5080"/>
              <a:gd name="T17" fmla="*/ T16 w 701"/>
              <a:gd name="T18" fmla="+- 0 4106 3943"/>
              <a:gd name="T19" fmla="*/ 4106 h 163"/>
              <a:gd name="T20" fmla="+- 0 5646 5080"/>
              <a:gd name="T21" fmla="*/ T20 w 701"/>
              <a:gd name="T22" fmla="+- 0 4103 3943"/>
              <a:gd name="T23" fmla="*/ 4103 h 163"/>
              <a:gd name="T24" fmla="+- 0 5763 5080"/>
              <a:gd name="T25" fmla="*/ T24 w 701"/>
              <a:gd name="T26" fmla="+- 0 4034 3943"/>
              <a:gd name="T27" fmla="*/ 4034 h 163"/>
              <a:gd name="T28" fmla="+- 0 5761 5080"/>
              <a:gd name="T29" fmla="*/ T28 w 701"/>
              <a:gd name="T30" fmla="+- 0 4034 3943"/>
              <a:gd name="T31" fmla="*/ 4034 h 163"/>
              <a:gd name="T32" fmla="+- 0 5761 5080"/>
              <a:gd name="T33" fmla="*/ T32 w 701"/>
              <a:gd name="T34" fmla="+- 0 4033 3943"/>
              <a:gd name="T35" fmla="*/ 4033 h 163"/>
              <a:gd name="T36" fmla="+- 0 5756 5080"/>
              <a:gd name="T37" fmla="*/ T36 w 701"/>
              <a:gd name="T38" fmla="+- 0 4033 3943"/>
              <a:gd name="T39" fmla="*/ 4033 h 163"/>
              <a:gd name="T40" fmla="+- 0 5741 5080"/>
              <a:gd name="T41" fmla="*/ T40 w 701"/>
              <a:gd name="T42" fmla="+- 0 4024 3943"/>
              <a:gd name="T43" fmla="*/ 4024 h 163"/>
              <a:gd name="T44" fmla="+- 0 5724 5080"/>
              <a:gd name="T45" fmla="*/ T44 w 701"/>
              <a:gd name="T46" fmla="+- 0 4014 3943"/>
              <a:gd name="T47" fmla="*/ 4014 h 163"/>
              <a:gd name="T48" fmla="+- 0 5080 5080"/>
              <a:gd name="T49" fmla="*/ T48 w 701"/>
              <a:gd name="T50" fmla="+- 0 4014 3943"/>
              <a:gd name="T51" fmla="*/ 4014 h 163"/>
              <a:gd name="T52" fmla="+- 0 5080 5080"/>
              <a:gd name="T53" fmla="*/ T52 w 701"/>
              <a:gd name="T54" fmla="+- 0 4034 3943"/>
              <a:gd name="T55" fmla="*/ 4034 h 163"/>
              <a:gd name="T56" fmla="+- 0 5724 5080"/>
              <a:gd name="T57" fmla="*/ T56 w 701"/>
              <a:gd name="T58" fmla="+- 0 4034 3943"/>
              <a:gd name="T59" fmla="*/ 4034 h 163"/>
              <a:gd name="T60" fmla="+- 0 5741 5080"/>
              <a:gd name="T61" fmla="*/ T60 w 701"/>
              <a:gd name="T62" fmla="+- 0 4024 3943"/>
              <a:gd name="T63" fmla="*/ 4024 h 163"/>
              <a:gd name="T64" fmla="+- 0 5724 5080"/>
              <a:gd name="T65" fmla="*/ T64 w 701"/>
              <a:gd name="T66" fmla="+- 0 4014 3943"/>
              <a:gd name="T67" fmla="*/ 4014 h 163"/>
              <a:gd name="T68" fmla="+- 0 5763 5080"/>
              <a:gd name="T69" fmla="*/ T68 w 701"/>
              <a:gd name="T70" fmla="+- 0 4014 3943"/>
              <a:gd name="T71" fmla="*/ 4014 h 163"/>
              <a:gd name="T72" fmla="+- 0 5761 5080"/>
              <a:gd name="T73" fmla="*/ T72 w 701"/>
              <a:gd name="T74" fmla="+- 0 4014 3943"/>
              <a:gd name="T75" fmla="*/ 4014 h 163"/>
              <a:gd name="T76" fmla="+- 0 5761 5080"/>
              <a:gd name="T77" fmla="*/ T76 w 701"/>
              <a:gd name="T78" fmla="+- 0 4034 3943"/>
              <a:gd name="T79" fmla="*/ 4034 h 163"/>
              <a:gd name="T80" fmla="+- 0 5763 5080"/>
              <a:gd name="T81" fmla="*/ T80 w 701"/>
              <a:gd name="T82" fmla="+- 0 4034 3943"/>
              <a:gd name="T83" fmla="*/ 4034 h 163"/>
              <a:gd name="T84" fmla="+- 0 5781 5080"/>
              <a:gd name="T85" fmla="*/ T84 w 701"/>
              <a:gd name="T86" fmla="+- 0 4024 3943"/>
              <a:gd name="T87" fmla="*/ 4024 h 163"/>
              <a:gd name="T88" fmla="+- 0 5763 5080"/>
              <a:gd name="T89" fmla="*/ T88 w 701"/>
              <a:gd name="T90" fmla="+- 0 4014 3943"/>
              <a:gd name="T91" fmla="*/ 4014 h 163"/>
              <a:gd name="T92" fmla="+- 0 5756 5080"/>
              <a:gd name="T93" fmla="*/ T92 w 701"/>
              <a:gd name="T94" fmla="+- 0 4016 3943"/>
              <a:gd name="T95" fmla="*/ 4016 h 163"/>
              <a:gd name="T96" fmla="+- 0 5741 5080"/>
              <a:gd name="T97" fmla="*/ T96 w 701"/>
              <a:gd name="T98" fmla="+- 0 4024 3943"/>
              <a:gd name="T99" fmla="*/ 4024 h 163"/>
              <a:gd name="T100" fmla="+- 0 5756 5080"/>
              <a:gd name="T101" fmla="*/ T100 w 701"/>
              <a:gd name="T102" fmla="+- 0 4033 3943"/>
              <a:gd name="T103" fmla="*/ 4033 h 163"/>
              <a:gd name="T104" fmla="+- 0 5756 5080"/>
              <a:gd name="T105" fmla="*/ T104 w 701"/>
              <a:gd name="T106" fmla="+- 0 4016 3943"/>
              <a:gd name="T107" fmla="*/ 4016 h 163"/>
              <a:gd name="T108" fmla="+- 0 5761 5080"/>
              <a:gd name="T109" fmla="*/ T108 w 701"/>
              <a:gd name="T110" fmla="+- 0 4016 3943"/>
              <a:gd name="T111" fmla="*/ 4016 h 163"/>
              <a:gd name="T112" fmla="+- 0 5756 5080"/>
              <a:gd name="T113" fmla="*/ T112 w 701"/>
              <a:gd name="T114" fmla="+- 0 4016 3943"/>
              <a:gd name="T115" fmla="*/ 4016 h 163"/>
              <a:gd name="T116" fmla="+- 0 5756 5080"/>
              <a:gd name="T117" fmla="*/ T116 w 701"/>
              <a:gd name="T118" fmla="+- 0 4033 3943"/>
              <a:gd name="T119" fmla="*/ 4033 h 163"/>
              <a:gd name="T120" fmla="+- 0 5761 5080"/>
              <a:gd name="T121" fmla="*/ T120 w 701"/>
              <a:gd name="T122" fmla="+- 0 4033 3943"/>
              <a:gd name="T123" fmla="*/ 4033 h 163"/>
              <a:gd name="T124" fmla="+- 0 5761 5080"/>
              <a:gd name="T125" fmla="*/ T124 w 701"/>
              <a:gd name="T126" fmla="+- 0 4016 3943"/>
              <a:gd name="T127" fmla="*/ 4016 h 163"/>
              <a:gd name="T128" fmla="+- 0 5641 5080"/>
              <a:gd name="T129" fmla="*/ T128 w 701"/>
              <a:gd name="T130" fmla="+- 0 3943 3943"/>
              <a:gd name="T131" fmla="*/ 3943 h 163"/>
              <a:gd name="T132" fmla="+- 0 5635 5080"/>
              <a:gd name="T133" fmla="*/ T132 w 701"/>
              <a:gd name="T134" fmla="+- 0 3945 3943"/>
              <a:gd name="T135" fmla="*/ 3945 h 163"/>
              <a:gd name="T136" fmla="+- 0 5629 5080"/>
              <a:gd name="T137" fmla="*/ T136 w 701"/>
              <a:gd name="T138" fmla="+- 0 3954 3943"/>
              <a:gd name="T139" fmla="*/ 3954 h 163"/>
              <a:gd name="T140" fmla="+- 0 5631 5080"/>
              <a:gd name="T141" fmla="*/ T140 w 701"/>
              <a:gd name="T142" fmla="+- 0 3960 3943"/>
              <a:gd name="T143" fmla="*/ 3960 h 163"/>
              <a:gd name="T144" fmla="+- 0 5741 5080"/>
              <a:gd name="T145" fmla="*/ T144 w 701"/>
              <a:gd name="T146" fmla="+- 0 4024 3943"/>
              <a:gd name="T147" fmla="*/ 4024 h 163"/>
              <a:gd name="T148" fmla="+- 0 5756 5080"/>
              <a:gd name="T149" fmla="*/ T148 w 701"/>
              <a:gd name="T150" fmla="+- 0 4016 3943"/>
              <a:gd name="T151" fmla="*/ 4016 h 163"/>
              <a:gd name="T152" fmla="+- 0 5761 5080"/>
              <a:gd name="T153" fmla="*/ T152 w 701"/>
              <a:gd name="T154" fmla="+- 0 4016 3943"/>
              <a:gd name="T155" fmla="*/ 4016 h 163"/>
              <a:gd name="T156" fmla="+- 0 5761 5080"/>
              <a:gd name="T157" fmla="*/ T156 w 701"/>
              <a:gd name="T158" fmla="+- 0 4014 3943"/>
              <a:gd name="T159" fmla="*/ 4014 h 163"/>
              <a:gd name="T160" fmla="+- 0 5763 5080"/>
              <a:gd name="T161" fmla="*/ T160 w 701"/>
              <a:gd name="T162" fmla="+- 0 4014 3943"/>
              <a:gd name="T163" fmla="*/ 4014 h 163"/>
              <a:gd name="T164" fmla="+- 0 5646 5080"/>
              <a:gd name="T165" fmla="*/ T164 w 701"/>
              <a:gd name="T166" fmla="+- 0 3946 3943"/>
              <a:gd name="T167" fmla="*/ 3946 h 163"/>
              <a:gd name="T168" fmla="+- 0 5641 5080"/>
              <a:gd name="T169" fmla="*/ T168 w 701"/>
              <a:gd name="T170" fmla="+- 0 3943 3943"/>
              <a:gd name="T171" fmla="*/ 3943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1"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4" name="Text Box 132">
            <a:extLst>
              <a:ext uri="{FF2B5EF4-FFF2-40B4-BE49-F238E27FC236}">
                <a16:creationId xmlns:a16="http://schemas.microsoft.com/office/drawing/2014/main" id="{6E2B08B5-60AA-E19E-1BC3-C2D79FE2E3E1}"/>
              </a:ext>
            </a:extLst>
          </p:cNvPr>
          <p:cNvSpPr txBox="1">
            <a:spLocks noChangeArrowheads="1"/>
          </p:cNvSpPr>
          <p:nvPr/>
        </p:nvSpPr>
        <p:spPr bwMode="auto">
          <a:xfrm>
            <a:off x="7772427" y="3909595"/>
            <a:ext cx="2419461" cy="1346518"/>
          </a:xfrm>
          <a:prstGeom prst="rect">
            <a:avLst/>
          </a:prstGeom>
          <a:solidFill>
            <a:srgbClr val="00A651"/>
          </a:solidFill>
          <a:ln>
            <a:noFill/>
          </a:ln>
        </p:spPr>
        <p:txBody>
          <a:bodyPr rot="0" vert="horz" wrap="square" lIns="0" tIns="0" rIns="0" bIns="0" anchor="ctr" anchorCtr="0" upright="1">
            <a:noAutofit/>
          </a:bodyPr>
          <a:lstStyle/>
          <a:p>
            <a:pPr algn="ctr"/>
            <a:r>
              <a:rPr lang="en-US" sz="1400" b="1" dirty="0">
                <a:solidFill>
                  <a:srgbClr val="FFFFFF"/>
                </a:solidFill>
                <a:effectLst/>
                <a:latin typeface="Arial" panose="020B0604020202020204" pitchFamily="34" charset="0"/>
                <a:ea typeface="Arial MT"/>
                <a:cs typeface="Arial" panose="020B0604020202020204" pitchFamily="34" charset="0"/>
              </a:rPr>
              <a:t>What could you have </a:t>
            </a:r>
            <a:br>
              <a:rPr lang="en-US" sz="1400" b="1" dirty="0">
                <a:solidFill>
                  <a:srgbClr val="FFFFFF"/>
                </a:solidFill>
                <a:effectLst/>
                <a:latin typeface="Arial" panose="020B0604020202020204" pitchFamily="34" charset="0"/>
                <a:ea typeface="Arial MT"/>
                <a:cs typeface="Arial" panose="020B0604020202020204" pitchFamily="34" charset="0"/>
              </a:rPr>
            </a:br>
            <a:r>
              <a:rPr lang="en-US" sz="1400" b="1" dirty="0">
                <a:solidFill>
                  <a:srgbClr val="FFFFFF"/>
                </a:solidFill>
                <a:effectLst/>
                <a:latin typeface="Arial" panose="020B0604020202020204" pitchFamily="34" charset="0"/>
                <a:ea typeface="Arial MT"/>
                <a:cs typeface="Arial" panose="020B0604020202020204" pitchFamily="34" charset="0"/>
              </a:rPr>
              <a:t>done </a:t>
            </a:r>
            <a:r>
              <a:rPr lang="en-US" sz="1400" b="1" dirty="0">
                <a:solidFill>
                  <a:srgbClr val="FFFFFF"/>
                </a:solidFill>
                <a:latin typeface="Arial" panose="020B0604020202020204" pitchFamily="34" charset="0"/>
                <a:ea typeface="Arial MT"/>
                <a:cs typeface="Arial" panose="020B0604020202020204" pitchFamily="34" charset="0"/>
              </a:rPr>
              <a:t>differently</a:t>
            </a:r>
            <a:r>
              <a:rPr lang="en-US" sz="1400" b="1" dirty="0">
                <a:solidFill>
                  <a:srgbClr val="FFFFFF"/>
                </a:solidFill>
                <a:effectLst/>
                <a:latin typeface="Arial" panose="020B0604020202020204" pitchFamily="34" charset="0"/>
                <a:ea typeface="Arial MT"/>
                <a:cs typeface="Arial" panose="020B0604020202020204" pitchFamily="34" charset="0"/>
              </a:rPr>
              <a:t>?</a:t>
            </a:r>
          </a:p>
        </p:txBody>
      </p:sp>
      <p:sp>
        <p:nvSpPr>
          <p:cNvPr id="6" name="TextBox 5">
            <a:extLst>
              <a:ext uri="{FF2B5EF4-FFF2-40B4-BE49-F238E27FC236}">
                <a16:creationId xmlns:a16="http://schemas.microsoft.com/office/drawing/2014/main" id="{2825B1BB-9D69-FC8C-AED0-9C871C37FC4B}"/>
              </a:ext>
            </a:extLst>
          </p:cNvPr>
          <p:cNvSpPr txBox="1"/>
          <p:nvPr/>
        </p:nvSpPr>
        <p:spPr>
          <a:xfrm>
            <a:off x="490305" y="5458693"/>
            <a:ext cx="7386005" cy="369332"/>
          </a:xfrm>
          <a:prstGeom prst="rect">
            <a:avLst/>
          </a:prstGeom>
          <a:solidFill>
            <a:schemeClr val="bg1">
              <a:lumMod val="95000"/>
            </a:schemeClr>
          </a:solidFill>
        </p:spPr>
        <p:txBody>
          <a:bodyPr wrap="square" rtlCol="0">
            <a:spAutoFit/>
          </a:bodyPr>
          <a:lstStyle/>
          <a:p>
            <a:pPr algn="ctr"/>
            <a:r>
              <a:rPr lang="en-US" sz="1800" b="1" dirty="0">
                <a:solidFill>
                  <a:srgbClr val="4F5069"/>
                </a:solidFill>
                <a:effectLst/>
                <a:latin typeface="Arial" panose="020B0604020202020204" pitchFamily="34" charset="0"/>
                <a:ea typeface="Arial MT"/>
                <a:cs typeface="Arial MT"/>
              </a:rPr>
              <a:t>We will refer back to your experiences when we talk about SBARD</a:t>
            </a:r>
            <a:endParaRPr lang="en-GB" sz="1800" dirty="0">
              <a:solidFill>
                <a:srgbClr val="4F5069"/>
              </a:solidFill>
              <a:effectLst/>
              <a:latin typeface="Arial MT"/>
              <a:ea typeface="Arial MT"/>
              <a:cs typeface="Arial MT"/>
            </a:endParaRPr>
          </a:p>
        </p:txBody>
      </p:sp>
      <p:sp>
        <p:nvSpPr>
          <p:cNvPr id="8" name="TextBox 7">
            <a:extLst>
              <a:ext uri="{FF2B5EF4-FFF2-40B4-BE49-F238E27FC236}">
                <a16:creationId xmlns:a16="http://schemas.microsoft.com/office/drawing/2014/main" id="{D23FB0AD-AACB-E07D-C0B6-3C12C0CABFF7}"/>
              </a:ext>
            </a:extLst>
          </p:cNvPr>
          <p:cNvSpPr txBox="1"/>
          <p:nvPr/>
        </p:nvSpPr>
        <p:spPr>
          <a:xfrm>
            <a:off x="490305" y="969632"/>
            <a:ext cx="6876850" cy="871970"/>
          </a:xfrm>
          <a:prstGeom prst="rect">
            <a:avLst/>
          </a:prstGeom>
          <a:noFill/>
        </p:spPr>
        <p:txBody>
          <a:bodyPr wrap="square" rtlCol="0">
            <a:spAutoFit/>
          </a:bodyPr>
          <a:lstStyle/>
          <a:p>
            <a:pPr>
              <a:lnSpc>
                <a:spcPct val="150000"/>
              </a:lnSpc>
            </a:pPr>
            <a:r>
              <a:rPr lang="en-US" dirty="0"/>
              <a:t>Think of a time when you or someone you know was unwell.</a:t>
            </a:r>
            <a:br>
              <a:rPr lang="en-US" dirty="0"/>
            </a:br>
            <a:r>
              <a:rPr lang="en-US" b="1" dirty="0">
                <a:solidFill>
                  <a:srgbClr val="4F5069"/>
                </a:solidFill>
              </a:rPr>
              <a:t>What was the situation? </a:t>
            </a:r>
          </a:p>
        </p:txBody>
      </p:sp>
    </p:spTree>
    <p:extLst>
      <p:ext uri="{BB962C8B-B14F-4D97-AF65-F5344CB8AC3E}">
        <p14:creationId xmlns:p14="http://schemas.microsoft.com/office/powerpoint/2010/main" val="271284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a:xfrm>
            <a:off x="490305" y="245190"/>
            <a:ext cx="9822619" cy="646811"/>
          </a:xfrm>
        </p:spPr>
        <p:txBody>
          <a:bodyPr/>
          <a:lstStyle/>
          <a:p>
            <a:r>
              <a:rPr lang="en-US" sz="3200" dirty="0"/>
              <a:t>The importance of understanding when someone is unwell</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5" y="1131158"/>
            <a:ext cx="10863496" cy="4111921"/>
          </a:xfrm>
        </p:spPr>
        <p:txBody>
          <a:bodyPr/>
          <a:lstStyle/>
          <a:p>
            <a:pPr marL="0" indent="0">
              <a:buNone/>
            </a:pPr>
            <a:r>
              <a:rPr lang="en-US" sz="2400" dirty="0"/>
              <a:t>We know that for people with a learning disability:</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endParaRPr>
          </a:p>
          <a:p>
            <a:pPr marL="342900" marR="814705" lvl="0" indent="-342900" algn="l" defTabSz="914400" rtl="0" eaLnBrk="1" fontAlgn="auto" latinLnBrk="0" hangingPunct="1">
              <a:lnSpc>
                <a:spcPct val="100000"/>
              </a:lnSpc>
              <a:spcBef>
                <a:spcPts val="1515"/>
              </a:spcBef>
              <a:spcAft>
                <a:spcPts val="0"/>
              </a:spcAft>
              <a:buClr>
                <a:srgbClr val="005EB8"/>
              </a:buClr>
              <a:buSzTx/>
              <a:buFont typeface="Wingdings" pitchFamily="2" charset="2"/>
              <a:buChar char=""/>
              <a:tabLst>
                <a:tab pos="534670" algn="l"/>
              </a:tabLst>
              <a:defRPr/>
            </a:pPr>
            <a:r>
              <a:rPr kumimoji="0" lang="en-GB" sz="1800" b="0" i="0" u="none" strike="noStrike" kern="1200" cap="none" spc="0" normalizeH="0" baseline="0" noProof="0" dirty="0">
                <a:ln>
                  <a:noFill/>
                </a:ln>
                <a:solidFill>
                  <a:srgbClr val="000000"/>
                </a:solidFill>
                <a:effectLst/>
                <a:uLnTx/>
                <a:uFillTx/>
                <a:latin typeface="Arial MT"/>
                <a:ea typeface="Arial MT"/>
                <a:cs typeface="Arial MT"/>
              </a:rPr>
              <a:t>“people with a learning disability continue to have a much shorter life expectancy than the wider general public, with 6 out 10 dying before age 65, compared to 1 out of 10 for people from the general population” </a:t>
            </a:r>
            <a:r>
              <a:rPr kumimoji="0" lang="en-GB" sz="1800" b="0" i="0" u="none" strike="noStrike" kern="1200" cap="none" spc="0" normalizeH="0" baseline="0" noProof="0" dirty="0">
                <a:ln>
                  <a:noFill/>
                </a:ln>
                <a:solidFill>
                  <a:srgbClr val="000000"/>
                </a:solidFill>
                <a:effectLst/>
                <a:uLnTx/>
                <a:uFillTx/>
                <a:latin typeface="Arial MT"/>
                <a:ea typeface="Arial MT"/>
                <a:cs typeface="Arial MT"/>
                <a:hlinkClick r:id="rId2"/>
              </a:rPr>
              <a:t>2021 </a:t>
            </a:r>
            <a:r>
              <a:rPr kumimoji="0" lang="en-GB" sz="1800" b="0" i="0" u="none" strike="noStrike" kern="1200" cap="none" spc="0" normalizeH="0" baseline="0" noProof="0" dirty="0" err="1">
                <a:ln>
                  <a:noFill/>
                </a:ln>
                <a:solidFill>
                  <a:srgbClr val="000000"/>
                </a:solidFill>
                <a:effectLst/>
                <a:uLnTx/>
                <a:uFillTx/>
                <a:latin typeface="Arial MT"/>
                <a:ea typeface="Arial MT"/>
                <a:cs typeface="Arial MT"/>
                <a:hlinkClick r:id="rId2"/>
              </a:rPr>
              <a:t>LeDeR</a:t>
            </a:r>
            <a:r>
              <a:rPr kumimoji="0" lang="en-GB" sz="1800" b="0" i="0" u="none" strike="noStrike" kern="1200" cap="none" spc="0" normalizeH="0" baseline="0" noProof="0" dirty="0">
                <a:ln>
                  <a:noFill/>
                </a:ln>
                <a:solidFill>
                  <a:srgbClr val="000000"/>
                </a:solidFill>
                <a:effectLst/>
                <a:uLnTx/>
                <a:uFillTx/>
                <a:latin typeface="Arial MT"/>
                <a:ea typeface="Arial MT"/>
                <a:cs typeface="Arial MT"/>
                <a:hlinkClick r:id="rId2"/>
              </a:rPr>
              <a:t> report</a:t>
            </a:r>
            <a:r>
              <a:rPr kumimoji="0" lang="en-GB" sz="1800" b="0" i="0" u="none" strike="noStrike" kern="1200" cap="none" spc="0" normalizeH="0" baseline="0" noProof="0" dirty="0">
                <a:ln>
                  <a:noFill/>
                </a:ln>
                <a:solidFill>
                  <a:srgbClr val="000000"/>
                </a:solidFill>
                <a:effectLst/>
                <a:uLnTx/>
                <a:uFillTx/>
                <a:latin typeface="Arial MT"/>
                <a:ea typeface="Arial MT"/>
                <a:cs typeface="Arial MT"/>
              </a:rPr>
              <a:t>. </a:t>
            </a:r>
          </a:p>
          <a:p>
            <a:pPr marL="342900" marR="0" lvl="0" indent="-342900" algn="l" defTabSz="914400" rtl="0" eaLnBrk="1" fontAlgn="auto" latinLnBrk="0" hangingPunct="1">
              <a:lnSpc>
                <a:spcPct val="100000"/>
              </a:lnSpc>
              <a:spcBef>
                <a:spcPts val="530"/>
              </a:spcBef>
              <a:spcAft>
                <a:spcPts val="0"/>
              </a:spcAft>
              <a:buClr>
                <a:srgbClr val="005EB8"/>
              </a:buClr>
              <a:buSzTx/>
              <a:buFont typeface="Wingdings" pitchFamily="2" charset="2"/>
              <a:buChar char=""/>
              <a:tabLst>
                <a:tab pos="50419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they</a:t>
            </a:r>
            <a:r>
              <a:rPr kumimoji="0" lang="en-US" sz="1800" b="0" i="0" u="none" strike="noStrike" kern="1200" cap="none" spc="9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may</a:t>
            </a:r>
            <a:r>
              <a:rPr kumimoji="0" lang="en-US" sz="1800" b="0" i="0" u="none" strike="noStrike" kern="1200" cap="none" spc="9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have</a:t>
            </a:r>
            <a:r>
              <a:rPr kumimoji="0" lang="en-US" sz="1800" b="0" i="0" u="none" strike="noStrike" kern="1200" cap="none" spc="9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health</a:t>
            </a:r>
            <a:r>
              <a:rPr kumimoji="0" lang="en-US" sz="1800" b="0" i="0" u="none" strike="noStrike" kern="1200" cap="none" spc="2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problems</a:t>
            </a:r>
            <a:r>
              <a:rPr kumimoji="0" lang="en-US" sz="1800" b="0" i="0" u="none" strike="noStrike" kern="1200" cap="none" spc="14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which</a:t>
            </a:r>
            <a:r>
              <a:rPr kumimoji="0" lang="en-US" sz="1800" b="0" i="0" u="none" strike="noStrike" kern="1200" cap="none" spc="2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make</a:t>
            </a:r>
            <a:r>
              <a:rPr kumimoji="0" lang="en-US" sz="1800" b="0" i="0" u="none" strike="noStrike" kern="1200" cap="none" spc="20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them</a:t>
            </a:r>
            <a:r>
              <a:rPr kumimoji="0" lang="en-US" sz="1800" b="0" i="0" u="none" strike="noStrike" kern="1200" cap="none" spc="10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more</a:t>
            </a:r>
            <a:r>
              <a:rPr kumimoji="0" lang="en-US" sz="1800" b="0" i="0" u="none" strike="noStrike" kern="1200" cap="none" spc="-2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vulnerable</a:t>
            </a:r>
            <a:r>
              <a:rPr kumimoji="0" lang="en-US" sz="1800" b="0" i="0" u="none" strike="noStrike" kern="1200" cap="none" spc="9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to</a:t>
            </a:r>
            <a:r>
              <a:rPr kumimoji="0" lang="en-US" sz="1800" b="0" i="0" u="none" strike="noStrike" kern="1200" cap="none" spc="12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infection</a:t>
            </a:r>
            <a:endParaRPr kumimoji="0" lang="en-GB" sz="1800" b="0" i="0" u="none" strike="noStrike" kern="1200" cap="none" spc="0" normalizeH="0" baseline="0" noProof="0" dirty="0">
              <a:ln>
                <a:noFill/>
              </a:ln>
              <a:solidFill>
                <a:srgbClr val="000000"/>
              </a:solidFill>
              <a:effectLst/>
              <a:uLnTx/>
              <a:uFillTx/>
              <a:latin typeface="Arial MT"/>
              <a:ea typeface="Arial MT"/>
              <a:cs typeface="Arial MT"/>
            </a:endParaRPr>
          </a:p>
          <a:p>
            <a:pPr marL="342900" marR="0" lvl="0" indent="-342900" algn="l" defTabSz="914400" rtl="0" eaLnBrk="1" fontAlgn="auto" latinLnBrk="0" hangingPunct="1">
              <a:lnSpc>
                <a:spcPct val="90000"/>
              </a:lnSpc>
              <a:spcBef>
                <a:spcPts val="1590"/>
              </a:spcBef>
              <a:spcAft>
                <a:spcPts val="0"/>
              </a:spcAft>
              <a:buClr>
                <a:srgbClr val="005EB8"/>
              </a:buClr>
              <a:buSzTx/>
              <a:buFont typeface="Wingdings" pitchFamily="2" charset="2"/>
              <a:buChar char=""/>
              <a:tabLst>
                <a:tab pos="50419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they</a:t>
            </a:r>
            <a:r>
              <a:rPr kumimoji="0" lang="en-US" sz="1800" b="0" i="0" u="none" strike="noStrike" kern="1200" cap="none" spc="10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may</a:t>
            </a:r>
            <a:r>
              <a:rPr kumimoji="0" lang="en-US" sz="1800" b="0" i="0" u="none" strike="noStrike" kern="1200" cap="none" spc="9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have</a:t>
            </a:r>
            <a:r>
              <a:rPr kumimoji="0" lang="en-US" sz="1800" b="0" i="0" u="none" strike="noStrike" kern="1200" cap="none" spc="11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difficulty</a:t>
            </a:r>
            <a:r>
              <a:rPr kumimoji="0" lang="en-US" sz="1800" b="0" i="0" u="none" strike="noStrike" kern="1200" cap="none" spc="2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Arial MT"/>
                <a:cs typeface="Arial MT"/>
              </a:rPr>
              <a:t>recognising</a:t>
            </a:r>
            <a:r>
              <a:rPr kumimoji="0" lang="en-US" sz="1800" b="0" i="0" u="none" strike="noStrike" kern="1200" cap="none" spc="-3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and</a:t>
            </a:r>
            <a:r>
              <a:rPr kumimoji="0" lang="en-US" sz="1800" b="0" i="0" u="none" strike="noStrike" kern="1200" cap="none" spc="14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saying</a:t>
            </a:r>
            <a:r>
              <a:rPr kumimoji="0" lang="en-US" sz="1800" b="0" i="0" u="none" strike="noStrike" kern="1200" cap="none" spc="5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when</a:t>
            </a:r>
            <a:r>
              <a:rPr kumimoji="0" lang="en-US" sz="1800" b="0" i="0" u="none" strike="noStrike" kern="1200" cap="none" spc="14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they</a:t>
            </a:r>
            <a:r>
              <a:rPr kumimoji="0" lang="en-US" sz="1800" b="0" i="0" u="none" strike="noStrike" kern="1200" cap="none" spc="10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are</a:t>
            </a:r>
            <a:r>
              <a:rPr kumimoji="0" lang="en-US" sz="1800" b="0" i="0" u="none" strike="noStrike" kern="1200" cap="none" spc="-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unwell</a:t>
            </a:r>
            <a:endParaRPr kumimoji="0" lang="en-GB" sz="1800" b="0" i="0" u="none" strike="noStrike" kern="1200" cap="none" spc="0" normalizeH="0" baseline="0" noProof="0" dirty="0">
              <a:ln>
                <a:noFill/>
              </a:ln>
              <a:solidFill>
                <a:srgbClr val="000000"/>
              </a:solidFill>
              <a:effectLst/>
              <a:uLnTx/>
              <a:uFillTx/>
              <a:latin typeface="Arial MT"/>
              <a:ea typeface="Arial MT"/>
              <a:cs typeface="Arial MT"/>
            </a:endParaRPr>
          </a:p>
          <a:p>
            <a:pPr marL="342900" marR="0" lvl="0" indent="-342900" algn="l" defTabSz="914400" rtl="0" eaLnBrk="1" fontAlgn="auto" latinLnBrk="0" hangingPunct="1">
              <a:lnSpc>
                <a:spcPct val="90000"/>
              </a:lnSpc>
              <a:spcBef>
                <a:spcPts val="1590"/>
              </a:spcBef>
              <a:spcAft>
                <a:spcPts val="0"/>
              </a:spcAft>
              <a:buClr>
                <a:srgbClr val="005EB8"/>
              </a:buClr>
              <a:buSzTx/>
              <a:buFont typeface="Wingdings" pitchFamily="2" charset="2"/>
              <a:buChar char=""/>
              <a:tabLst>
                <a:tab pos="50419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carers</a:t>
            </a:r>
            <a:r>
              <a:rPr kumimoji="0" lang="en-US" sz="1800" b="0" i="0" u="none" strike="noStrike" kern="1200" cap="none" spc="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are</a:t>
            </a:r>
            <a:r>
              <a:rPr kumimoji="0" lang="en-US" sz="1800" b="0" i="0" u="none" strike="noStrike" kern="1200" cap="none" spc="6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often</a:t>
            </a:r>
            <a:r>
              <a:rPr kumimoji="0" lang="en-US" sz="1800" b="0" i="0" u="none" strike="noStrike" kern="1200" cap="none" spc="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able</a:t>
            </a:r>
            <a:r>
              <a:rPr kumimoji="0" lang="en-US" sz="1800" b="0" i="0" u="none" strike="noStrike" kern="1200" cap="none" spc="6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to</a:t>
            </a:r>
            <a:r>
              <a:rPr kumimoji="0" lang="en-US" sz="1800" b="0" i="0" u="none" strike="noStrike" kern="1200" cap="none" spc="9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tell</a:t>
            </a:r>
            <a:r>
              <a:rPr kumimoji="0" lang="en-US" sz="1800" b="0" i="0" u="none" strike="noStrike" kern="1200" cap="none" spc="8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when</a:t>
            </a:r>
            <a:r>
              <a:rPr kumimoji="0" lang="en-US" sz="1800" b="0" i="0" u="none" strike="noStrike" kern="1200" cap="none" spc="10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a:t>
            </a:r>
            <a:r>
              <a:rPr kumimoji="0" lang="en-US" sz="1800" b="0" i="0" u="none" strike="noStrike" kern="1200" cap="none" spc="11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person is</a:t>
            </a:r>
            <a:r>
              <a:rPr kumimoji="0" lang="en-US" sz="1800" b="0" i="0" u="none" strike="noStrike" kern="1200" cap="none" spc="11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unwell because of their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Arial MT"/>
                <a:cs typeface="Arial MT"/>
              </a:rPr>
              <a:t>behaviour</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 or personality</a:t>
            </a:r>
            <a:endParaRPr kumimoji="0" lang="en-GB" sz="1800" b="0" i="0" u="none" strike="noStrike" kern="1200" cap="none" spc="0" normalizeH="0" baseline="0" noProof="0" dirty="0">
              <a:ln>
                <a:noFill/>
              </a:ln>
              <a:solidFill>
                <a:srgbClr val="000000"/>
              </a:solidFill>
              <a:effectLst/>
              <a:uLnTx/>
              <a:uFillTx/>
              <a:latin typeface="Arial MT"/>
              <a:ea typeface="Arial MT"/>
              <a:cs typeface="Arial MT"/>
            </a:endParaRPr>
          </a:p>
          <a:p>
            <a:pPr marL="342900" marR="0" lvl="0" indent="-342900" algn="l" defTabSz="914400" rtl="0" eaLnBrk="1" fontAlgn="auto" latinLnBrk="0" hangingPunct="1">
              <a:lnSpc>
                <a:spcPct val="90000"/>
              </a:lnSpc>
              <a:spcBef>
                <a:spcPts val="1590"/>
              </a:spcBef>
              <a:spcAft>
                <a:spcPts val="0"/>
              </a:spcAft>
              <a:buClr>
                <a:srgbClr val="005EB8"/>
              </a:buClr>
              <a:buSzTx/>
              <a:buFont typeface="Wingdings" pitchFamily="2" charset="2"/>
              <a:buChar char=""/>
              <a:tabLst>
                <a:tab pos="50419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carers</a:t>
            </a:r>
            <a:r>
              <a:rPr kumimoji="0" lang="en-US" sz="1800" b="0" i="0" u="none" strike="noStrike" kern="1200" cap="none" spc="6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and</a:t>
            </a:r>
            <a:r>
              <a:rPr kumimoji="0" lang="en-US" sz="1800" b="0" i="0" u="none" strike="noStrike" kern="1200" cap="none" spc="17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health</a:t>
            </a:r>
            <a:r>
              <a:rPr kumimoji="0" lang="en-US" sz="1800" b="0" i="0" u="none" strike="noStrike" kern="1200" cap="none" spc="6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care</a:t>
            </a:r>
            <a:r>
              <a:rPr kumimoji="0" lang="en-US" sz="1800" b="0" i="0" u="none" strike="noStrike" kern="1200" cap="none" spc="1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professionals</a:t>
            </a:r>
            <a:r>
              <a:rPr kumimoji="0" lang="en-US" sz="1800" b="0" i="0" u="none" strike="noStrike" kern="1200" cap="none" spc="6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can</a:t>
            </a:r>
            <a:r>
              <a:rPr kumimoji="0" lang="en-US" sz="1800" b="0" i="0" u="none" strike="noStrike" kern="1200" cap="none" spc="18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be</a:t>
            </a:r>
            <a:r>
              <a:rPr kumimoji="0" lang="en-US" sz="1800" b="0" i="0" u="none" strike="noStrike" kern="1200" cap="none" spc="12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helped</a:t>
            </a:r>
            <a:r>
              <a:rPr kumimoji="0" lang="en-US" sz="1800" b="0" i="0" u="none" strike="noStrike" kern="1200" cap="none" spc="17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to better communicate</a:t>
            </a:r>
            <a:r>
              <a:rPr kumimoji="0" lang="en-US" sz="1800" b="0" i="0" u="none" strike="noStrike" kern="1200" cap="none" spc="-10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with</a:t>
            </a:r>
            <a:r>
              <a:rPr kumimoji="0" lang="en-US" sz="1800" b="0" i="0" u="none" strike="noStrike" kern="1200" cap="none" spc="17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each other</a:t>
            </a:r>
            <a:r>
              <a:rPr kumimoji="0" lang="en-US" sz="1800" b="0" i="0" u="none" strike="noStrike" kern="1200" cap="none" spc="2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about</a:t>
            </a:r>
            <a:r>
              <a:rPr kumimoji="0" lang="en-US" sz="1800" b="0" i="0" u="none" strike="noStrike" kern="1200" cap="none" spc="16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a</a:t>
            </a:r>
            <a:r>
              <a:rPr kumimoji="0" lang="en-US" sz="1800" b="0" i="0" u="none" strike="noStrike" kern="1200" cap="none" spc="25"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person’s</a:t>
            </a:r>
            <a:r>
              <a:rPr kumimoji="0" lang="en-US" sz="1800" b="0" i="0" u="none" strike="noStrike" kern="1200" cap="none" spc="30" normalizeH="0" baseline="0" noProof="0" dirty="0">
                <a:ln>
                  <a:noFill/>
                </a:ln>
                <a:solidFill>
                  <a:srgbClr val="000000"/>
                </a:solidFill>
                <a:effectLst/>
                <a:uLnTx/>
                <a:uFillTx/>
                <a:latin typeface="Arial" panose="020B0604020202020204" pitchFamily="34" charset="0"/>
                <a:ea typeface="Arial MT"/>
                <a:cs typeface="Arial MT"/>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health.</a:t>
            </a:r>
          </a:p>
          <a:p>
            <a:pPr marL="342900" indent="-342900">
              <a:spcBef>
                <a:spcPts val="1590"/>
              </a:spcBef>
              <a:buFont typeface="Wingdings" pitchFamily="2" charset="2"/>
              <a:buChar char=""/>
              <a:tabLst>
                <a:tab pos="504190" algn="l"/>
              </a:tabLst>
              <a:defRPr/>
            </a:pPr>
            <a:r>
              <a:rPr lang="en-GB" sz="1800" dirty="0">
                <a:solidFill>
                  <a:schemeClr val="tx1"/>
                </a:solidFill>
                <a:effectLst/>
                <a:latin typeface="Arial" panose="020B0604020202020204" pitchFamily="34" charset="0"/>
                <a:ea typeface="Calibri" panose="020F0502020204030204" pitchFamily="34" charset="0"/>
              </a:rPr>
              <a:t>carers can be more aware of how to make reasonable adjustments </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Arial MT"/>
                <a:cs typeface="Arial MT"/>
              </a:rPr>
              <a:t>for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MT"/>
              </a:rPr>
              <a:t>sensory needs such as smells, sounds and lighting</a:t>
            </a:r>
          </a:p>
          <a:p>
            <a:pPr marL="342900" marR="0" lvl="0" indent="-342900" algn="l" defTabSz="914400" rtl="0" eaLnBrk="1" fontAlgn="auto" latinLnBrk="0" hangingPunct="1">
              <a:lnSpc>
                <a:spcPct val="90000"/>
              </a:lnSpc>
              <a:spcBef>
                <a:spcPts val="1590"/>
              </a:spcBef>
              <a:spcAft>
                <a:spcPts val="0"/>
              </a:spcAft>
              <a:buClr>
                <a:srgbClr val="005EB8"/>
              </a:buClr>
              <a:buSzTx/>
              <a:buFont typeface="Wingdings" pitchFamily="2" charset="2"/>
              <a:buChar char=""/>
              <a:tabLst>
                <a:tab pos="504190" algn="l"/>
              </a:tabLst>
              <a:defRPr/>
            </a:pPr>
            <a:endParaRPr kumimoji="0" lang="en-GB" sz="1800" b="0" i="0" u="none" strike="noStrike" kern="1200" cap="none" spc="0" normalizeH="0" baseline="0" noProof="0" dirty="0">
              <a:ln>
                <a:noFill/>
              </a:ln>
              <a:solidFill>
                <a:srgbClr val="000000"/>
              </a:solidFill>
              <a:effectLst/>
              <a:uLnTx/>
              <a:uFillTx/>
              <a:latin typeface="Arial MT"/>
              <a:ea typeface="Arial MT"/>
              <a:cs typeface="Arial MT"/>
            </a:endParaRPr>
          </a:p>
          <a:p>
            <a:pPr marL="0" indent="0">
              <a:buNone/>
            </a:pPr>
            <a:endParaRPr lang="en-US" dirty="0"/>
          </a:p>
          <a:p>
            <a:endParaRPr lang="en-US" dirty="0"/>
          </a:p>
        </p:txBody>
      </p:sp>
    </p:spTree>
    <p:extLst>
      <p:ext uri="{BB962C8B-B14F-4D97-AF65-F5344CB8AC3E}">
        <p14:creationId xmlns:p14="http://schemas.microsoft.com/office/powerpoint/2010/main" val="127894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438258-F526-3A47-8B98-BE473E8E0C4C}"/>
              </a:ext>
            </a:extLst>
          </p:cNvPr>
          <p:cNvSpPr>
            <a:spLocks noGrp="1"/>
          </p:cNvSpPr>
          <p:nvPr>
            <p:ph type="title"/>
          </p:nvPr>
        </p:nvSpPr>
        <p:spPr>
          <a:xfrm>
            <a:off x="490305" y="441326"/>
            <a:ext cx="10571395" cy="646811"/>
          </a:xfrm>
        </p:spPr>
        <p:txBody>
          <a:bodyPr/>
          <a:lstStyle/>
          <a:p>
            <a:r>
              <a:rPr lang="en-US" dirty="0"/>
              <a:t>What factors could ensure the best outcome?</a:t>
            </a:r>
          </a:p>
        </p:txBody>
      </p:sp>
      <p:graphicFrame>
        <p:nvGraphicFramePr>
          <p:cNvPr id="5" name="Table 5">
            <a:extLst>
              <a:ext uri="{FF2B5EF4-FFF2-40B4-BE49-F238E27FC236}">
                <a16:creationId xmlns:a16="http://schemas.microsoft.com/office/drawing/2014/main" id="{4F72F501-6A65-FB80-7483-356E3F756590}"/>
              </a:ext>
            </a:extLst>
          </p:cNvPr>
          <p:cNvGraphicFramePr>
            <a:graphicFrameLocks noGrp="1"/>
          </p:cNvGraphicFramePr>
          <p:nvPr>
            <p:extLst>
              <p:ext uri="{D42A27DB-BD31-4B8C-83A1-F6EECF244321}">
                <p14:modId xmlns:p14="http://schemas.microsoft.com/office/powerpoint/2010/main" val="3674812452"/>
              </p:ext>
            </p:extLst>
          </p:nvPr>
        </p:nvGraphicFramePr>
        <p:xfrm>
          <a:off x="1074504" y="1481666"/>
          <a:ext cx="9936396" cy="2925657"/>
        </p:xfrm>
        <a:graphic>
          <a:graphicData uri="http://schemas.openxmlformats.org/drawingml/2006/table">
            <a:tbl>
              <a:tblPr firstRow="1" bandRow="1">
                <a:tableStyleId>{5C22544A-7EE6-4342-B048-85BDC9FD1C3A}</a:tableStyleId>
              </a:tblPr>
              <a:tblGrid>
                <a:gridCol w="4968198">
                  <a:extLst>
                    <a:ext uri="{9D8B030D-6E8A-4147-A177-3AD203B41FA5}">
                      <a16:colId xmlns:a16="http://schemas.microsoft.com/office/drawing/2014/main" val="3296562427"/>
                    </a:ext>
                  </a:extLst>
                </a:gridCol>
                <a:gridCol w="4968198">
                  <a:extLst>
                    <a:ext uri="{9D8B030D-6E8A-4147-A177-3AD203B41FA5}">
                      <a16:colId xmlns:a16="http://schemas.microsoft.com/office/drawing/2014/main" val="3083953179"/>
                    </a:ext>
                  </a:extLst>
                </a:gridCol>
              </a:tblGrid>
              <a:tr h="1462617">
                <a:tc>
                  <a:txBody>
                    <a:bodyPr/>
                    <a:lstStyle/>
                    <a:p>
                      <a:pPr algn="ctr"/>
                      <a:r>
                        <a:rPr lang="en-US" sz="1600" b="1" dirty="0">
                          <a:solidFill>
                            <a:schemeClr val="tx1"/>
                          </a:solidFill>
                          <a:effectLst/>
                          <a:latin typeface="Arial" panose="020B0604020202020204" pitchFamily="34" charset="0"/>
                          <a:ea typeface="Arial MT"/>
                          <a:cs typeface="Arial" panose="020B0604020202020204" pitchFamily="34" charset="0"/>
                        </a:rPr>
                        <a:t>Recognise </a:t>
                      </a:r>
                      <a:r>
                        <a:rPr lang="en-US" sz="1600" b="0" dirty="0">
                          <a:solidFill>
                            <a:schemeClr val="tx1"/>
                          </a:solidFill>
                          <a:effectLst/>
                          <a:latin typeface="Arial" panose="020B0604020202020204" pitchFamily="34" charset="0"/>
                          <a:ea typeface="Arial MT"/>
                          <a:cs typeface="Arial" panose="020B0604020202020204" pitchFamily="34" charset="0"/>
                        </a:rPr>
                        <a:t>the ‘soft signs’ of someone becoming unwell early.</a:t>
                      </a:r>
                    </a:p>
                    <a:p>
                      <a:pPr algn="ctr"/>
                      <a:endParaRPr lang="en-US" sz="1600" b="0" dirty="0">
                        <a:solidFill>
                          <a:schemeClr val="tx1"/>
                        </a:solidFill>
                        <a:effectLst/>
                        <a:latin typeface="Arial" panose="020B0604020202020204" pitchFamily="34" charset="0"/>
                        <a:ea typeface="Arial MT"/>
                        <a:cs typeface="Arial" panose="020B0604020202020204" pitchFamily="34" charset="0"/>
                      </a:endParaRPr>
                    </a:p>
                  </a:txBody>
                  <a:tcPr marL="114300" marR="114300" marT="0" marB="0" anchor="ctr">
                    <a:solidFill>
                      <a:srgbClr val="A20067">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effectLst/>
                          <a:latin typeface="Arial" panose="020B0604020202020204" pitchFamily="34" charset="0"/>
                          <a:ea typeface="Arial MT"/>
                          <a:cs typeface="Arial" panose="020B0604020202020204" pitchFamily="34" charset="0"/>
                        </a:rPr>
                        <a:t>Making sure we get the response that is  needed from healthcare professionals. </a:t>
                      </a:r>
                      <a:endParaRPr lang="en-US" sz="1600" b="1" dirty="0">
                        <a:solidFill>
                          <a:schemeClr val="tx1"/>
                        </a:solidFill>
                        <a:effectLst/>
                        <a:latin typeface="Arial" panose="020B0604020202020204" pitchFamily="34" charset="0"/>
                        <a:ea typeface="Arial MT"/>
                        <a:cs typeface="Arial" panose="020B0604020202020204" pitchFamily="34" charset="0"/>
                      </a:endParaRPr>
                    </a:p>
                    <a:p>
                      <a:pPr algn="ctr"/>
                      <a:endParaRPr lang="en-US" sz="1600" b="1" dirty="0">
                        <a:solidFill>
                          <a:schemeClr val="tx1"/>
                        </a:solidFill>
                        <a:effectLst/>
                        <a:latin typeface="Arial" panose="020B0604020202020204" pitchFamily="34" charset="0"/>
                        <a:ea typeface="Arial MT"/>
                        <a:cs typeface="Arial" panose="020B0604020202020204" pitchFamily="34" charset="0"/>
                      </a:endParaRPr>
                    </a:p>
                    <a:p>
                      <a:pPr algn="ctr"/>
                      <a:r>
                        <a:rPr lang="en-US" sz="1600" b="1" dirty="0">
                          <a:solidFill>
                            <a:schemeClr val="tx1"/>
                          </a:solidFill>
                          <a:effectLst/>
                          <a:latin typeface="Arial" panose="020B0604020202020204" pitchFamily="34" charset="0"/>
                          <a:ea typeface="Arial MT"/>
                          <a:cs typeface="Arial" panose="020B0604020202020204" pitchFamily="34" charset="0"/>
                        </a:rPr>
                        <a:t>Timeliness</a:t>
                      </a:r>
                      <a:r>
                        <a:rPr lang="en-US" sz="1600" b="0" dirty="0">
                          <a:solidFill>
                            <a:schemeClr val="tx1"/>
                          </a:solidFill>
                          <a:effectLst/>
                          <a:latin typeface="Arial" panose="020B0604020202020204" pitchFamily="34" charset="0"/>
                          <a:ea typeface="Arial MT"/>
                          <a:cs typeface="Arial" panose="020B0604020202020204" pitchFamily="34" charset="0"/>
                        </a:rPr>
                        <a:t> so that healthcare services can get to us as quickly as possible.</a:t>
                      </a:r>
                    </a:p>
                    <a:p>
                      <a:pPr algn="ctr"/>
                      <a:endParaRPr lang="en-US" sz="1600" b="0" dirty="0">
                        <a:solidFill>
                          <a:schemeClr val="tx1"/>
                        </a:solidFill>
                        <a:effectLst/>
                        <a:latin typeface="Arial" panose="020B0604020202020204" pitchFamily="34" charset="0"/>
                        <a:ea typeface="Arial MT"/>
                        <a:cs typeface="Arial" panose="020B0604020202020204" pitchFamily="34" charset="0"/>
                      </a:endParaRPr>
                    </a:p>
                  </a:txBody>
                  <a:tcPr marL="114300" marR="114300" marT="0" marB="0" anchor="ctr">
                    <a:solidFill>
                      <a:srgbClr val="37819D">
                        <a:alpha val="10000"/>
                      </a:srgbClr>
                    </a:solidFill>
                  </a:tcPr>
                </a:tc>
                <a:extLst>
                  <a:ext uri="{0D108BD9-81ED-4DB2-BD59-A6C34878D82A}">
                    <a16:rowId xmlns:a16="http://schemas.microsoft.com/office/drawing/2014/main" val="4190045021"/>
                  </a:ext>
                </a:extLst>
              </a:tr>
              <a:tr h="1462617">
                <a:tc>
                  <a:txBody>
                    <a:bodyPr/>
                    <a:lstStyle/>
                    <a:p>
                      <a:pPr algn="ctr"/>
                      <a:r>
                        <a:rPr lang="en-US" sz="1600" b="1" dirty="0">
                          <a:solidFill>
                            <a:schemeClr val="tx1"/>
                          </a:solidFill>
                          <a:effectLst/>
                          <a:latin typeface="Arial MT"/>
                          <a:ea typeface="Arial MT"/>
                          <a:cs typeface="Arial MT"/>
                        </a:rPr>
                        <a:t>Communicate </a:t>
                      </a:r>
                      <a:r>
                        <a:rPr lang="en-US" sz="1600" dirty="0">
                          <a:solidFill>
                            <a:schemeClr val="tx1"/>
                          </a:solidFill>
                          <a:effectLst/>
                          <a:latin typeface="Arial MT"/>
                          <a:ea typeface="Arial MT"/>
                          <a:cs typeface="Arial MT"/>
                        </a:rPr>
                        <a:t>with people who are unwell to ensure reasonable adjustments are made.</a:t>
                      </a:r>
                      <a:endParaRPr lang="en-GB" sz="1600" dirty="0">
                        <a:solidFill>
                          <a:schemeClr val="tx1"/>
                        </a:solidFill>
                        <a:effectLst/>
                        <a:latin typeface="Arial MT"/>
                        <a:ea typeface="Arial MT"/>
                        <a:cs typeface="Arial MT"/>
                      </a:endParaRPr>
                    </a:p>
                    <a:p>
                      <a:pPr marR="73660" algn="ctr">
                        <a:lnSpc>
                          <a:spcPct val="105000"/>
                        </a:lnSpc>
                      </a:pPr>
                      <a:r>
                        <a:rPr lang="en-US" sz="1600" dirty="0">
                          <a:solidFill>
                            <a:schemeClr val="tx1"/>
                          </a:solidFill>
                          <a:effectLst/>
                          <a:latin typeface="Arial MT"/>
                          <a:ea typeface="Arial MT"/>
                          <a:cs typeface="Arial MT"/>
                        </a:rPr>
                        <a:t> </a:t>
                      </a:r>
                      <a:endParaRPr lang="en-GB" sz="1600" dirty="0">
                        <a:solidFill>
                          <a:schemeClr val="tx1"/>
                        </a:solidFill>
                        <a:effectLst/>
                        <a:latin typeface="Arial MT"/>
                        <a:ea typeface="Arial MT"/>
                        <a:cs typeface="Arial MT"/>
                      </a:endParaRPr>
                    </a:p>
                    <a:p>
                      <a:pPr marR="73660" algn="ctr">
                        <a:lnSpc>
                          <a:spcPct val="105000"/>
                        </a:lnSpc>
                      </a:pPr>
                      <a:r>
                        <a:rPr lang="en-US" sz="1600" dirty="0">
                          <a:solidFill>
                            <a:schemeClr val="tx1"/>
                          </a:solidFill>
                          <a:effectLst/>
                          <a:latin typeface="Arial" panose="020B0604020202020204" pitchFamily="34" charset="0"/>
                          <a:ea typeface="Arial MT"/>
                          <a:cs typeface="Arial MT"/>
                        </a:rPr>
                        <a:t>Improve</a:t>
                      </a:r>
                      <a:r>
                        <a:rPr lang="en-US" sz="1600" spc="5"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communication</a:t>
                      </a:r>
                      <a:r>
                        <a:rPr lang="en-US" sz="1600" spc="5"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between</a:t>
                      </a:r>
                      <a:r>
                        <a:rPr lang="en-US" sz="1600" spc="-140"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carers</a:t>
                      </a:r>
                      <a:r>
                        <a:rPr lang="en-US" sz="1600" spc="30"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and healthcare</a:t>
                      </a:r>
                      <a:r>
                        <a:rPr lang="en-US" sz="1600" spc="85" dirty="0">
                          <a:solidFill>
                            <a:schemeClr val="tx1"/>
                          </a:solidFill>
                          <a:effectLst/>
                          <a:latin typeface="Arial" panose="020B0604020202020204" pitchFamily="34" charset="0"/>
                          <a:ea typeface="Arial MT"/>
                          <a:cs typeface="Arial MT"/>
                        </a:rPr>
                        <a:t> </a:t>
                      </a:r>
                      <a:r>
                        <a:rPr lang="en-US" sz="1600" dirty="0">
                          <a:solidFill>
                            <a:schemeClr val="tx1"/>
                          </a:solidFill>
                          <a:effectLst/>
                          <a:latin typeface="Arial" panose="020B0604020202020204" pitchFamily="34" charset="0"/>
                          <a:ea typeface="Arial MT"/>
                          <a:cs typeface="Arial MT"/>
                        </a:rPr>
                        <a:t>staff.</a:t>
                      </a:r>
                      <a:endParaRPr lang="en-GB" sz="1600" dirty="0">
                        <a:solidFill>
                          <a:schemeClr val="tx1"/>
                        </a:solidFill>
                        <a:effectLst/>
                        <a:latin typeface="Arial MT"/>
                        <a:ea typeface="Arial MT"/>
                        <a:cs typeface="Arial MT"/>
                      </a:endParaRPr>
                    </a:p>
                  </a:txBody>
                  <a:tcPr marL="114300" marR="114300" marT="0" marB="0" anchor="ctr">
                    <a:solidFill>
                      <a:srgbClr val="FACA01">
                        <a:alpha val="10000"/>
                      </a:srgbClr>
                    </a:solidFill>
                  </a:tcPr>
                </a:tc>
                <a:tc>
                  <a:txBody>
                    <a:bodyPr/>
                    <a:lstStyle/>
                    <a:p>
                      <a:pPr algn="ctr"/>
                      <a:r>
                        <a:rPr lang="en-US" sz="1600" b="1" dirty="0">
                          <a:solidFill>
                            <a:schemeClr val="tx1"/>
                          </a:solidFill>
                          <a:effectLst/>
                          <a:latin typeface="Arial MT"/>
                          <a:ea typeface="Arial MT"/>
                          <a:cs typeface="Arial MT"/>
                        </a:rPr>
                        <a:t>Good skills </a:t>
                      </a:r>
                      <a:r>
                        <a:rPr lang="en-US" sz="1600" dirty="0">
                          <a:solidFill>
                            <a:schemeClr val="tx1"/>
                          </a:solidFill>
                          <a:effectLst/>
                          <a:latin typeface="Arial MT"/>
                          <a:ea typeface="Arial MT"/>
                          <a:cs typeface="Arial MT"/>
                        </a:rPr>
                        <a:t>that meets the persons needs.</a:t>
                      </a:r>
                      <a:r>
                        <a:rPr lang="en-US" sz="1600" b="1" dirty="0">
                          <a:solidFill>
                            <a:schemeClr val="tx1"/>
                          </a:solidFill>
                          <a:effectLst/>
                          <a:latin typeface="Arial MT"/>
                          <a:ea typeface="Arial MT"/>
                          <a:cs typeface="Arial MT"/>
                        </a:rPr>
                        <a:t> </a:t>
                      </a:r>
                      <a:endParaRPr lang="en-GB" sz="1600" dirty="0">
                        <a:solidFill>
                          <a:schemeClr val="tx1"/>
                        </a:solidFill>
                        <a:effectLst/>
                        <a:latin typeface="Arial MT"/>
                        <a:ea typeface="Arial MT"/>
                        <a:cs typeface="Arial MT"/>
                      </a:endParaRPr>
                    </a:p>
                  </a:txBody>
                  <a:tcPr marL="114300" marR="114300" marT="0" marB="0" anchor="ctr">
                    <a:solidFill>
                      <a:srgbClr val="00A651">
                        <a:alpha val="10000"/>
                      </a:srgbClr>
                    </a:solidFill>
                  </a:tcPr>
                </a:tc>
                <a:extLst>
                  <a:ext uri="{0D108BD9-81ED-4DB2-BD59-A6C34878D82A}">
                    <a16:rowId xmlns:a16="http://schemas.microsoft.com/office/drawing/2014/main" val="3942605165"/>
                  </a:ext>
                </a:extLst>
              </a:tr>
            </a:tbl>
          </a:graphicData>
        </a:graphic>
      </p:graphicFrame>
    </p:spTree>
    <p:extLst>
      <p:ext uri="{BB962C8B-B14F-4D97-AF65-F5344CB8AC3E}">
        <p14:creationId xmlns:p14="http://schemas.microsoft.com/office/powerpoint/2010/main" val="25690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2BBE83-DCE0-5CCB-C874-980586CB23D4}"/>
              </a:ext>
            </a:extLst>
          </p:cNvPr>
          <p:cNvSpPr>
            <a:spLocks noGrp="1"/>
          </p:cNvSpPr>
          <p:nvPr>
            <p:ph type="title"/>
          </p:nvPr>
        </p:nvSpPr>
        <p:spPr>
          <a:xfrm>
            <a:off x="490305" y="441326"/>
            <a:ext cx="11249750" cy="599198"/>
          </a:xfrm>
        </p:spPr>
        <p:txBody>
          <a:bodyPr/>
          <a:lstStyle/>
          <a:p>
            <a:r>
              <a:rPr lang="en-GB" sz="3200" b="1" dirty="0">
                <a:latin typeface="Arial MT"/>
              </a:rPr>
              <a:t>Find out if the person you’re supporting is feeling unwell</a:t>
            </a:r>
            <a:endParaRPr lang="en-US" sz="3200" dirty="0"/>
          </a:p>
        </p:txBody>
      </p:sp>
      <p:sp>
        <p:nvSpPr>
          <p:cNvPr id="7" name="TextBox 6">
            <a:extLst>
              <a:ext uri="{FF2B5EF4-FFF2-40B4-BE49-F238E27FC236}">
                <a16:creationId xmlns:a16="http://schemas.microsoft.com/office/drawing/2014/main" id="{42B210F7-DE5C-4B2A-D0D3-29D5F995B574}"/>
              </a:ext>
            </a:extLst>
          </p:cNvPr>
          <p:cNvSpPr txBox="1"/>
          <p:nvPr/>
        </p:nvSpPr>
        <p:spPr>
          <a:xfrm>
            <a:off x="574388" y="1345322"/>
            <a:ext cx="3755874" cy="1600438"/>
          </a:xfrm>
          <a:prstGeom prst="rect">
            <a:avLst/>
          </a:prstGeom>
          <a:noFill/>
          <a:ln w="38100">
            <a:solidFill>
              <a:srgbClr val="37819D"/>
            </a:solidFill>
          </a:ln>
        </p:spPr>
        <p:txBody>
          <a:bodyPr wrap="square" rtlCol="0">
            <a:spAutoFit/>
          </a:bodyPr>
          <a:lstStyle/>
          <a:p>
            <a:r>
              <a:rPr lang="en-US" sz="1400" dirty="0">
                <a:latin typeface="Arial" panose="020B0604020202020204" pitchFamily="34" charset="0"/>
                <a:cs typeface="Arial" panose="020B0604020202020204" pitchFamily="34" charset="0"/>
              </a:rPr>
              <a:t>New or increased confusion / agitation / anxiety / pain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Changes to usual level of alertness / consciousness / sleeping more or less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Extreme tiredness or dizziness</a:t>
            </a:r>
          </a:p>
        </p:txBody>
      </p:sp>
      <p:sp>
        <p:nvSpPr>
          <p:cNvPr id="8" name="TextBox 7">
            <a:extLst>
              <a:ext uri="{FF2B5EF4-FFF2-40B4-BE49-F238E27FC236}">
                <a16:creationId xmlns:a16="http://schemas.microsoft.com/office/drawing/2014/main" id="{835F00EE-10E6-D64D-06EB-23D5057B12BC}"/>
              </a:ext>
            </a:extLst>
          </p:cNvPr>
          <p:cNvSpPr txBox="1"/>
          <p:nvPr/>
        </p:nvSpPr>
        <p:spPr>
          <a:xfrm>
            <a:off x="574388" y="3353572"/>
            <a:ext cx="3755874" cy="954107"/>
          </a:xfrm>
          <a:prstGeom prst="rect">
            <a:avLst/>
          </a:prstGeom>
          <a:noFill/>
          <a:ln w="38100">
            <a:solidFill>
              <a:srgbClr val="20A750"/>
            </a:solidFill>
          </a:ln>
        </p:spPr>
        <p:txBody>
          <a:bodyPr wrap="square" rtlCol="0">
            <a:spAutoFit/>
          </a:bodyPr>
          <a:lstStyle/>
          <a:p>
            <a:r>
              <a:rPr lang="en-GB" sz="1400" spc="-35" dirty="0">
                <a:latin typeface="Arial" panose="020B0604020202020204" pitchFamily="34" charset="0"/>
                <a:cs typeface="Arial" panose="020B0604020202020204" pitchFamily="34" charset="0"/>
              </a:rPr>
              <a:t>In</a:t>
            </a:r>
            <a:r>
              <a:rPr lang="en-GB" sz="1400" spc="-55" dirty="0">
                <a:latin typeface="Arial" panose="020B0604020202020204" pitchFamily="34" charset="0"/>
                <a:cs typeface="Arial" panose="020B0604020202020204" pitchFamily="34" charset="0"/>
              </a:rPr>
              <a:t>c</a:t>
            </a:r>
            <a:r>
              <a:rPr lang="en-GB" sz="1400" spc="-40" dirty="0">
                <a:latin typeface="Arial" panose="020B0604020202020204" pitchFamily="34" charset="0"/>
                <a:cs typeface="Arial" panose="020B0604020202020204" pitchFamily="34" charset="0"/>
              </a:rPr>
              <a:t>rea</a:t>
            </a:r>
            <a:r>
              <a:rPr lang="en-GB" sz="1400" spc="-55" dirty="0">
                <a:latin typeface="Arial" panose="020B0604020202020204" pitchFamily="34" charset="0"/>
                <a:cs typeface="Arial" panose="020B0604020202020204" pitchFamily="34" charset="0"/>
              </a:rPr>
              <a:t>s</a:t>
            </a:r>
            <a:r>
              <a:rPr lang="en-GB" sz="1400" spc="-20" dirty="0">
                <a:latin typeface="Arial" panose="020B0604020202020204" pitchFamily="34" charset="0"/>
                <a:cs typeface="Arial" panose="020B0604020202020204" pitchFamily="34" charset="0"/>
              </a:rPr>
              <a:t>i</a:t>
            </a:r>
            <a:r>
              <a:rPr lang="en-GB" sz="1400" spc="-50" dirty="0">
                <a:latin typeface="Arial" panose="020B0604020202020204" pitchFamily="34" charset="0"/>
                <a:cs typeface="Arial" panose="020B0604020202020204" pitchFamily="34" charset="0"/>
              </a:rPr>
              <a:t>ng</a:t>
            </a:r>
            <a:r>
              <a:rPr lang="en-GB" sz="1400" spc="-40" dirty="0">
                <a:latin typeface="Arial" panose="020B0604020202020204" pitchFamily="34" charset="0"/>
                <a:cs typeface="Arial" panose="020B0604020202020204" pitchFamily="34" charset="0"/>
              </a:rPr>
              <a:t> </a:t>
            </a:r>
            <a:r>
              <a:rPr lang="en-GB" sz="1400" spc="-55" dirty="0">
                <a:latin typeface="Arial" panose="020B0604020202020204" pitchFamily="34" charset="0"/>
                <a:cs typeface="Arial" panose="020B0604020202020204" pitchFamily="34" charset="0"/>
              </a:rPr>
              <a:t>b</a:t>
            </a:r>
            <a:r>
              <a:rPr lang="en-GB" sz="1400" spc="-45" dirty="0">
                <a:latin typeface="Arial" panose="020B0604020202020204" pitchFamily="34" charset="0"/>
                <a:cs typeface="Arial" panose="020B0604020202020204" pitchFamily="34" charset="0"/>
              </a:rPr>
              <a:t>re</a:t>
            </a:r>
            <a:r>
              <a:rPr lang="en-GB" sz="1400" spc="-55" dirty="0">
                <a:latin typeface="Arial" panose="020B0604020202020204" pitchFamily="34" charset="0"/>
                <a:cs typeface="Arial" panose="020B0604020202020204" pitchFamily="34" charset="0"/>
              </a:rPr>
              <a:t>a</a:t>
            </a:r>
            <a:r>
              <a:rPr lang="en-GB" sz="1400" spc="-40" dirty="0">
                <a:latin typeface="Arial" panose="020B0604020202020204" pitchFamily="34" charset="0"/>
                <a:cs typeface="Arial" panose="020B0604020202020204" pitchFamily="34" charset="0"/>
              </a:rPr>
              <a:t>t</a:t>
            </a:r>
            <a:r>
              <a:rPr lang="en-GB" sz="1400" spc="-60" dirty="0">
                <a:latin typeface="Arial" panose="020B0604020202020204" pitchFamily="34" charset="0"/>
                <a:cs typeface="Arial" panose="020B0604020202020204" pitchFamily="34" charset="0"/>
              </a:rPr>
              <a:t>h</a:t>
            </a:r>
            <a:r>
              <a:rPr lang="en-GB" sz="1400" spc="-25" dirty="0">
                <a:latin typeface="Arial" panose="020B0604020202020204" pitchFamily="34" charset="0"/>
                <a:cs typeface="Arial" panose="020B0604020202020204" pitchFamily="34" charset="0"/>
              </a:rPr>
              <a:t>l</a:t>
            </a:r>
            <a:r>
              <a:rPr lang="en-GB" sz="1400" spc="-55" dirty="0">
                <a:latin typeface="Arial" panose="020B0604020202020204" pitchFamily="34" charset="0"/>
                <a:cs typeface="Arial" panose="020B0604020202020204" pitchFamily="34" charset="0"/>
              </a:rPr>
              <a:t>e</a:t>
            </a:r>
            <a:r>
              <a:rPr lang="en-GB" sz="1400" spc="-40" dirty="0">
                <a:latin typeface="Arial" panose="020B0604020202020204" pitchFamily="34" charset="0"/>
                <a:cs typeface="Arial" panose="020B0604020202020204" pitchFamily="34" charset="0"/>
              </a:rPr>
              <a:t>s</a:t>
            </a:r>
            <a:r>
              <a:rPr lang="en-GB" sz="1400" spc="-30" dirty="0">
                <a:latin typeface="Arial" panose="020B0604020202020204" pitchFamily="34" charset="0"/>
                <a:cs typeface="Arial" panose="020B0604020202020204" pitchFamily="34" charset="0"/>
              </a:rPr>
              <a:t>s</a:t>
            </a:r>
            <a:r>
              <a:rPr lang="en-GB" sz="1400" spc="-55" dirty="0">
                <a:latin typeface="Arial" panose="020B0604020202020204" pitchFamily="34" charset="0"/>
                <a:cs typeface="Arial" panose="020B0604020202020204" pitchFamily="34" charset="0"/>
              </a:rPr>
              <a:t>n</a:t>
            </a:r>
            <a:r>
              <a:rPr lang="en-GB" sz="1400" spc="-60" dirty="0">
                <a:latin typeface="Arial" panose="020B0604020202020204" pitchFamily="34" charset="0"/>
                <a:cs typeface="Arial" panose="020B0604020202020204" pitchFamily="34" charset="0"/>
              </a:rPr>
              <a:t>e</a:t>
            </a:r>
            <a:r>
              <a:rPr lang="en-GB" sz="1400" spc="-40" dirty="0">
                <a:latin typeface="Arial" panose="020B0604020202020204" pitchFamily="34" charset="0"/>
                <a:cs typeface="Arial" panose="020B0604020202020204" pitchFamily="34" charset="0"/>
              </a:rPr>
              <a:t>s</a:t>
            </a:r>
            <a:r>
              <a:rPr lang="en-GB" sz="1400" spc="-35" dirty="0">
                <a:latin typeface="Arial" panose="020B0604020202020204" pitchFamily="34" charset="0"/>
                <a:cs typeface="Arial" panose="020B0604020202020204" pitchFamily="34" charset="0"/>
              </a:rPr>
              <a:t>s</a:t>
            </a:r>
            <a:r>
              <a:rPr lang="en-GB" sz="1400" spc="-30" dirty="0">
                <a:latin typeface="Arial" panose="020B0604020202020204" pitchFamily="34" charset="0"/>
                <a:cs typeface="Arial" panose="020B0604020202020204" pitchFamily="34" charset="0"/>
              </a:rPr>
              <a:t>,</a:t>
            </a:r>
            <a:r>
              <a:rPr lang="en-GB" sz="1400" spc="-80" dirty="0">
                <a:latin typeface="Arial" panose="020B0604020202020204" pitchFamily="34" charset="0"/>
                <a:cs typeface="Arial" panose="020B0604020202020204" pitchFamily="34" charset="0"/>
              </a:rPr>
              <a:t> </a:t>
            </a:r>
            <a:r>
              <a:rPr lang="en-GB" sz="1400" spc="-40" dirty="0">
                <a:latin typeface="Arial" panose="020B0604020202020204" pitchFamily="34" charset="0"/>
                <a:cs typeface="Arial" panose="020B0604020202020204" pitchFamily="34" charset="0"/>
              </a:rPr>
              <a:t>c</a:t>
            </a:r>
            <a:r>
              <a:rPr lang="en-GB" sz="1400" spc="-45" dirty="0">
                <a:latin typeface="Arial" panose="020B0604020202020204" pitchFamily="34" charset="0"/>
                <a:cs typeface="Arial" panose="020B0604020202020204" pitchFamily="34" charset="0"/>
              </a:rPr>
              <a:t>h</a:t>
            </a:r>
            <a:r>
              <a:rPr lang="en-GB" sz="1400" spc="-55" dirty="0">
                <a:latin typeface="Arial" panose="020B0604020202020204" pitchFamily="34" charset="0"/>
                <a:cs typeface="Arial" panose="020B0604020202020204" pitchFamily="34" charset="0"/>
              </a:rPr>
              <a:t>e</a:t>
            </a:r>
            <a:r>
              <a:rPr lang="en-GB" sz="1400" spc="-40" dirty="0">
                <a:latin typeface="Arial" panose="020B0604020202020204" pitchFamily="34" charset="0"/>
                <a:cs typeface="Arial" panose="020B0604020202020204" pitchFamily="34" charset="0"/>
              </a:rPr>
              <a:t>stin</a:t>
            </a:r>
            <a:r>
              <a:rPr lang="en-GB" sz="1400" spc="-60" dirty="0">
                <a:latin typeface="Arial" panose="020B0604020202020204" pitchFamily="34" charset="0"/>
                <a:cs typeface="Arial" panose="020B0604020202020204" pitchFamily="34" charset="0"/>
              </a:rPr>
              <a:t>e</a:t>
            </a:r>
            <a:r>
              <a:rPr lang="en-GB" sz="1400" spc="-30" dirty="0">
                <a:latin typeface="Arial" panose="020B0604020202020204" pitchFamily="34" charset="0"/>
                <a:cs typeface="Arial" panose="020B0604020202020204" pitchFamily="34" charset="0"/>
              </a:rPr>
              <a:t>s</a:t>
            </a:r>
            <a:r>
              <a:rPr lang="en-GB" sz="1400" spc="-35" dirty="0">
                <a:latin typeface="Arial" panose="020B0604020202020204" pitchFamily="34" charset="0"/>
                <a:cs typeface="Arial" panose="020B0604020202020204" pitchFamily="34" charset="0"/>
              </a:rPr>
              <a:t>s</a:t>
            </a:r>
            <a:r>
              <a:rPr lang="en-GB" sz="1400" spc="-85" dirty="0">
                <a:latin typeface="Arial" panose="020B0604020202020204" pitchFamily="34" charset="0"/>
                <a:cs typeface="Arial" panose="020B0604020202020204" pitchFamily="34" charset="0"/>
              </a:rPr>
              <a:t> </a:t>
            </a:r>
            <a:r>
              <a:rPr lang="en-GB" sz="1400" spc="-30" dirty="0">
                <a:latin typeface="Arial" panose="020B0604020202020204" pitchFamily="34" charset="0"/>
                <a:cs typeface="Arial" panose="020B0604020202020204" pitchFamily="34" charset="0"/>
              </a:rPr>
              <a:t>or</a:t>
            </a:r>
            <a:r>
              <a:rPr lang="en-GB" sz="1400" dirty="0">
                <a:latin typeface="Arial" panose="020B0604020202020204" pitchFamily="34" charset="0"/>
                <a:cs typeface="Arial" panose="020B0604020202020204" pitchFamily="34" charset="0"/>
              </a:rPr>
              <a:t> </a:t>
            </a:r>
            <a:r>
              <a:rPr lang="en-GB" sz="1400" spc="25" dirty="0">
                <a:latin typeface="Arial" panose="020B0604020202020204" pitchFamily="34" charset="0"/>
                <a:cs typeface="Arial" panose="020B0604020202020204" pitchFamily="34" charset="0"/>
              </a:rPr>
              <a:t>cough/sputum</a:t>
            </a:r>
          </a:p>
          <a:p>
            <a:endParaRPr lang="en-GB" sz="1400" dirty="0">
              <a:solidFill>
                <a:srgbClr val="7030A0"/>
              </a:solidFill>
              <a:latin typeface="Arial" panose="020B0604020202020204" pitchFamily="34" charset="0"/>
              <a:cs typeface="Arial" panose="020B0604020202020204" pitchFamily="34" charset="0"/>
            </a:endParaRPr>
          </a:p>
          <a:p>
            <a:r>
              <a:rPr lang="en-GB" sz="1400" spc="-35" dirty="0">
                <a:solidFill>
                  <a:srgbClr val="221F1F"/>
                </a:solidFill>
                <a:latin typeface="Arial" panose="020B0604020202020204" pitchFamily="34" charset="0"/>
                <a:cs typeface="Arial" panose="020B0604020202020204" pitchFamily="34" charset="0"/>
              </a:rPr>
              <a:t>C</a:t>
            </a:r>
            <a:r>
              <a:rPr lang="en-GB" sz="1400" spc="-25" dirty="0">
                <a:solidFill>
                  <a:srgbClr val="221F1F"/>
                </a:solidFill>
                <a:latin typeface="Arial" panose="020B0604020202020204" pitchFamily="34" charset="0"/>
                <a:cs typeface="Arial" panose="020B0604020202020204" pitchFamily="34" charset="0"/>
              </a:rPr>
              <a:t>ha</a:t>
            </a:r>
            <a:r>
              <a:rPr lang="en-GB" sz="1400" spc="-15" dirty="0">
                <a:solidFill>
                  <a:srgbClr val="221F1F"/>
                </a:solidFill>
                <a:latin typeface="Arial" panose="020B0604020202020204" pitchFamily="34" charset="0"/>
                <a:cs typeface="Arial" panose="020B0604020202020204" pitchFamily="34" charset="0"/>
              </a:rPr>
              <a:t>n</a:t>
            </a:r>
            <a:r>
              <a:rPr lang="en-GB" sz="1400" spc="-40" dirty="0">
                <a:solidFill>
                  <a:srgbClr val="221F1F"/>
                </a:solidFill>
                <a:latin typeface="Arial" panose="020B0604020202020204" pitchFamily="34" charset="0"/>
                <a:cs typeface="Arial" panose="020B0604020202020204" pitchFamily="34" charset="0"/>
              </a:rPr>
              <a:t>g</a:t>
            </a:r>
            <a:r>
              <a:rPr lang="en-GB" sz="1400" spc="-5" dirty="0">
                <a:solidFill>
                  <a:srgbClr val="221F1F"/>
                </a:solidFill>
                <a:latin typeface="Arial" panose="020B0604020202020204" pitchFamily="34" charset="0"/>
                <a:cs typeface="Arial" panose="020B0604020202020204" pitchFamily="34" charset="0"/>
              </a:rPr>
              <a:t>e</a:t>
            </a:r>
            <a:r>
              <a:rPr lang="en-GB" sz="1400" spc="-65" dirty="0">
                <a:solidFill>
                  <a:srgbClr val="221F1F"/>
                </a:solidFill>
                <a:latin typeface="Arial" panose="020B0604020202020204" pitchFamily="34" charset="0"/>
                <a:cs typeface="Arial" panose="020B0604020202020204" pitchFamily="34" charset="0"/>
              </a:rPr>
              <a:t> </a:t>
            </a:r>
            <a:r>
              <a:rPr lang="en-GB" sz="1400" spc="-35" dirty="0">
                <a:solidFill>
                  <a:srgbClr val="221F1F"/>
                </a:solidFill>
                <a:latin typeface="Arial" panose="020B0604020202020204" pitchFamily="34" charset="0"/>
                <a:cs typeface="Arial" panose="020B0604020202020204" pitchFamily="34" charset="0"/>
              </a:rPr>
              <a:t>i</a:t>
            </a:r>
            <a:r>
              <a:rPr lang="en-GB" sz="1400" spc="-5" dirty="0">
                <a:solidFill>
                  <a:srgbClr val="221F1F"/>
                </a:solidFill>
                <a:latin typeface="Arial" panose="020B0604020202020204" pitchFamily="34" charset="0"/>
                <a:cs typeface="Arial" panose="020B0604020202020204" pitchFamily="34" charset="0"/>
              </a:rPr>
              <a:t>n</a:t>
            </a:r>
            <a:r>
              <a:rPr lang="en-GB" sz="1400" spc="-65" dirty="0">
                <a:solidFill>
                  <a:srgbClr val="221F1F"/>
                </a:solidFill>
                <a:latin typeface="Arial" panose="020B0604020202020204" pitchFamily="34" charset="0"/>
                <a:cs typeface="Arial" panose="020B0604020202020204" pitchFamily="34" charset="0"/>
              </a:rPr>
              <a:t> </a:t>
            </a:r>
            <a:r>
              <a:rPr lang="en-GB" sz="1400" spc="-15" dirty="0">
                <a:solidFill>
                  <a:srgbClr val="221F1F"/>
                </a:solidFill>
                <a:latin typeface="Arial" panose="020B0604020202020204" pitchFamily="34" charset="0"/>
                <a:cs typeface="Arial" panose="020B0604020202020204" pitchFamily="34" charset="0"/>
              </a:rPr>
              <a:t>u</a:t>
            </a:r>
            <a:r>
              <a:rPr lang="en-GB" sz="1400" spc="-25" dirty="0">
                <a:solidFill>
                  <a:srgbClr val="221F1F"/>
                </a:solidFill>
                <a:latin typeface="Arial" panose="020B0604020202020204" pitchFamily="34" charset="0"/>
                <a:cs typeface="Arial" panose="020B0604020202020204" pitchFamily="34" charset="0"/>
              </a:rPr>
              <a:t>s</a:t>
            </a:r>
            <a:r>
              <a:rPr lang="en-GB" sz="1400" spc="-15" dirty="0">
                <a:solidFill>
                  <a:srgbClr val="221F1F"/>
                </a:solidFill>
                <a:latin typeface="Arial" panose="020B0604020202020204" pitchFamily="34" charset="0"/>
                <a:cs typeface="Arial" panose="020B0604020202020204" pitchFamily="34" charset="0"/>
              </a:rPr>
              <a:t>u</a:t>
            </a:r>
            <a:r>
              <a:rPr lang="en-GB" sz="1400" spc="-30" dirty="0">
                <a:solidFill>
                  <a:srgbClr val="221F1F"/>
                </a:solidFill>
                <a:latin typeface="Arial" panose="020B0604020202020204" pitchFamily="34" charset="0"/>
                <a:cs typeface="Arial" panose="020B0604020202020204" pitchFamily="34" charset="0"/>
              </a:rPr>
              <a:t>a</a:t>
            </a:r>
            <a:r>
              <a:rPr lang="en-GB" sz="1400" dirty="0">
                <a:solidFill>
                  <a:srgbClr val="221F1F"/>
                </a:solidFill>
                <a:latin typeface="Arial" panose="020B0604020202020204" pitchFamily="34" charset="0"/>
                <a:cs typeface="Arial" panose="020B0604020202020204" pitchFamily="34" charset="0"/>
              </a:rPr>
              <a:t>l</a:t>
            </a:r>
            <a:r>
              <a:rPr lang="en-GB" sz="1400" spc="-105" dirty="0">
                <a:solidFill>
                  <a:srgbClr val="221F1F"/>
                </a:solidFill>
                <a:latin typeface="Arial" panose="020B0604020202020204" pitchFamily="34" charset="0"/>
                <a:cs typeface="Arial" panose="020B0604020202020204" pitchFamily="34" charset="0"/>
              </a:rPr>
              <a:t> </a:t>
            </a:r>
            <a:r>
              <a:rPr lang="en-GB" sz="1400" spc="-25" dirty="0">
                <a:solidFill>
                  <a:srgbClr val="221F1F"/>
                </a:solidFill>
                <a:latin typeface="Arial" panose="020B0604020202020204" pitchFamily="34" charset="0"/>
                <a:cs typeface="Arial" panose="020B0604020202020204" pitchFamily="34" charset="0"/>
              </a:rPr>
              <a:t>dr</a:t>
            </a:r>
            <a:r>
              <a:rPr lang="en-GB" sz="1400" spc="-10" dirty="0">
                <a:solidFill>
                  <a:srgbClr val="221F1F"/>
                </a:solidFill>
                <a:latin typeface="Arial" panose="020B0604020202020204" pitchFamily="34" charset="0"/>
                <a:cs typeface="Arial" panose="020B0604020202020204" pitchFamily="34" charset="0"/>
              </a:rPr>
              <a:t>i</a:t>
            </a:r>
            <a:r>
              <a:rPr lang="en-GB" sz="1400" spc="-15" dirty="0">
                <a:solidFill>
                  <a:srgbClr val="221F1F"/>
                </a:solidFill>
                <a:latin typeface="Arial" panose="020B0604020202020204" pitchFamily="34" charset="0"/>
                <a:cs typeface="Arial" panose="020B0604020202020204" pitchFamily="34" charset="0"/>
              </a:rPr>
              <a:t>n</a:t>
            </a:r>
            <a:r>
              <a:rPr lang="en-GB" sz="1400" spc="-25" dirty="0">
                <a:solidFill>
                  <a:srgbClr val="221F1F"/>
                </a:solidFill>
                <a:latin typeface="Arial" panose="020B0604020202020204" pitchFamily="34" charset="0"/>
                <a:cs typeface="Arial" panose="020B0604020202020204" pitchFamily="34" charset="0"/>
              </a:rPr>
              <a:t>kin</a:t>
            </a:r>
            <a:r>
              <a:rPr lang="en-GB" sz="1400" dirty="0">
                <a:solidFill>
                  <a:srgbClr val="221F1F"/>
                </a:solidFill>
                <a:latin typeface="Arial" panose="020B0604020202020204" pitchFamily="34" charset="0"/>
                <a:cs typeface="Arial" panose="020B0604020202020204" pitchFamily="34" charset="0"/>
              </a:rPr>
              <a:t>g</a:t>
            </a:r>
            <a:r>
              <a:rPr lang="en-GB" sz="1400" spc="-100" dirty="0">
                <a:solidFill>
                  <a:srgbClr val="221F1F"/>
                </a:solidFill>
                <a:latin typeface="Arial" panose="020B0604020202020204" pitchFamily="34" charset="0"/>
                <a:cs typeface="Arial" panose="020B0604020202020204" pitchFamily="34" charset="0"/>
              </a:rPr>
              <a:t> </a:t>
            </a:r>
            <a:r>
              <a:rPr lang="en-GB" sz="1400" dirty="0">
                <a:solidFill>
                  <a:srgbClr val="221F1F"/>
                </a:solidFill>
                <a:latin typeface="Arial" panose="020B0604020202020204" pitchFamily="34" charset="0"/>
                <a:cs typeface="Arial" panose="020B0604020202020204" pitchFamily="34" charset="0"/>
              </a:rPr>
              <a:t>/</a:t>
            </a:r>
            <a:r>
              <a:rPr lang="en-GB" sz="1400" spc="-100" dirty="0">
                <a:solidFill>
                  <a:srgbClr val="221F1F"/>
                </a:solidFill>
                <a:latin typeface="Arial" panose="020B0604020202020204" pitchFamily="34" charset="0"/>
                <a:cs typeface="Arial" panose="020B0604020202020204" pitchFamily="34" charset="0"/>
              </a:rPr>
              <a:t> </a:t>
            </a:r>
            <a:r>
              <a:rPr lang="en-GB" sz="1400" spc="-15" dirty="0">
                <a:solidFill>
                  <a:srgbClr val="221F1F"/>
                </a:solidFill>
                <a:latin typeface="Arial" panose="020B0604020202020204" pitchFamily="34" charset="0"/>
                <a:cs typeface="Arial" panose="020B0604020202020204" pitchFamily="34" charset="0"/>
              </a:rPr>
              <a:t>d</a:t>
            </a:r>
            <a:r>
              <a:rPr lang="en-GB" sz="1400" spc="-10" dirty="0">
                <a:solidFill>
                  <a:srgbClr val="221F1F"/>
                </a:solidFill>
                <a:latin typeface="Arial" panose="020B0604020202020204" pitchFamily="34" charset="0"/>
                <a:cs typeface="Arial" panose="020B0604020202020204" pitchFamily="34" charset="0"/>
              </a:rPr>
              <a:t>i</a:t>
            </a:r>
            <a:r>
              <a:rPr lang="en-GB" sz="1400" spc="-20" dirty="0">
                <a:solidFill>
                  <a:srgbClr val="221F1F"/>
                </a:solidFill>
                <a:latin typeface="Arial" panose="020B0604020202020204" pitchFamily="34" charset="0"/>
                <a:cs typeface="Arial" panose="020B0604020202020204" pitchFamily="34" charset="0"/>
              </a:rPr>
              <a:t>e</a:t>
            </a:r>
            <a:r>
              <a:rPr lang="en-GB" sz="1400" dirty="0">
                <a:solidFill>
                  <a:srgbClr val="221F1F"/>
                </a:solidFill>
                <a:latin typeface="Arial" panose="020B0604020202020204" pitchFamily="34" charset="0"/>
                <a:cs typeface="Arial" panose="020B0604020202020204" pitchFamily="34" charset="0"/>
              </a:rPr>
              <a:t>t</a:t>
            </a:r>
            <a:r>
              <a:rPr lang="en-GB" sz="1400" spc="-95" dirty="0">
                <a:solidFill>
                  <a:srgbClr val="221F1F"/>
                </a:solidFill>
                <a:latin typeface="Arial" panose="020B0604020202020204" pitchFamily="34" charset="0"/>
                <a:cs typeface="Arial" panose="020B0604020202020204" pitchFamily="34" charset="0"/>
              </a:rPr>
              <a:t> </a:t>
            </a:r>
            <a:r>
              <a:rPr lang="en-GB" sz="1400" spc="-20" dirty="0">
                <a:solidFill>
                  <a:srgbClr val="221F1F"/>
                </a:solidFill>
                <a:latin typeface="Arial" panose="020B0604020202020204" pitchFamily="34" charset="0"/>
                <a:cs typeface="Arial" panose="020B0604020202020204" pitchFamily="34" charset="0"/>
              </a:rPr>
              <a:t>ha</a:t>
            </a:r>
            <a:r>
              <a:rPr lang="en-GB" sz="1400" spc="-15" dirty="0">
                <a:solidFill>
                  <a:srgbClr val="221F1F"/>
                </a:solidFill>
                <a:latin typeface="Arial" panose="020B0604020202020204" pitchFamily="34" charset="0"/>
                <a:cs typeface="Arial" panose="020B0604020202020204" pitchFamily="34" charset="0"/>
              </a:rPr>
              <a:t>b</a:t>
            </a:r>
            <a:r>
              <a:rPr lang="en-GB" sz="1400" spc="-10" dirty="0">
                <a:solidFill>
                  <a:srgbClr val="221F1F"/>
                </a:solidFill>
                <a:latin typeface="Arial" panose="020B0604020202020204" pitchFamily="34" charset="0"/>
                <a:cs typeface="Arial" panose="020B0604020202020204" pitchFamily="34" charset="0"/>
              </a:rPr>
              <a:t>it</a:t>
            </a:r>
            <a:r>
              <a:rPr lang="en-GB" sz="1400" dirty="0">
                <a:solidFill>
                  <a:srgbClr val="221F1F"/>
                </a:solidFill>
                <a:latin typeface="Arial" panose="020B0604020202020204" pitchFamily="34" charset="0"/>
                <a:cs typeface="Arial" panose="020B0604020202020204" pitchFamily="34" charset="0"/>
              </a:rPr>
              <a:t>s</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320270C-8E36-5AD6-7E52-4F5348038CC0}"/>
              </a:ext>
            </a:extLst>
          </p:cNvPr>
          <p:cNvSpPr txBox="1"/>
          <p:nvPr/>
        </p:nvSpPr>
        <p:spPr>
          <a:xfrm>
            <a:off x="574388" y="4715492"/>
            <a:ext cx="3755874" cy="307777"/>
          </a:xfrm>
          <a:prstGeom prst="rect">
            <a:avLst/>
          </a:prstGeom>
          <a:noFill/>
          <a:ln w="38100">
            <a:solidFill>
              <a:srgbClr val="6DA4D8"/>
            </a:solidFill>
          </a:ln>
        </p:spPr>
        <p:txBody>
          <a:bodyPr wrap="square" rtlCol="0">
            <a:spAutoFit/>
          </a:bodyPr>
          <a:lstStyle/>
          <a:p>
            <a:pPr>
              <a:spcBef>
                <a:spcPts val="915"/>
              </a:spcBef>
            </a:pPr>
            <a:r>
              <a:rPr lang="en-GB" sz="1400" spc="-35" dirty="0">
                <a:solidFill>
                  <a:srgbClr val="221F1F"/>
                </a:solidFill>
                <a:latin typeface="Arial" panose="020B0604020202020204" pitchFamily="34" charset="0"/>
                <a:cs typeface="Arial" panose="020B0604020202020204" pitchFamily="34" charset="0"/>
              </a:rPr>
              <a:t>A </a:t>
            </a:r>
            <a:r>
              <a:rPr lang="en-GB" sz="1400" spc="-35" dirty="0">
                <a:latin typeface="Arial" panose="020B0604020202020204" pitchFamily="34" charset="0"/>
                <a:cs typeface="Arial" panose="020B0604020202020204" pitchFamily="34" charset="0"/>
              </a:rPr>
              <a:t>shivery fever </a:t>
            </a:r>
            <a:r>
              <a:rPr lang="en-GB" sz="1400" spc="-35" dirty="0">
                <a:solidFill>
                  <a:srgbClr val="221F1F"/>
                </a:solidFill>
                <a:latin typeface="Arial" panose="020B0604020202020204" pitchFamily="34" charset="0"/>
                <a:cs typeface="Arial" panose="020B0604020202020204" pitchFamily="34" charset="0"/>
              </a:rPr>
              <a:t>- feel hot or cold to touch</a:t>
            </a:r>
          </a:p>
        </p:txBody>
      </p:sp>
      <p:sp>
        <p:nvSpPr>
          <p:cNvPr id="10" name="TextBox 9">
            <a:extLst>
              <a:ext uri="{FF2B5EF4-FFF2-40B4-BE49-F238E27FC236}">
                <a16:creationId xmlns:a16="http://schemas.microsoft.com/office/drawing/2014/main" id="{D3D5D253-182A-39A9-FACC-5514E15E06EC}"/>
              </a:ext>
            </a:extLst>
          </p:cNvPr>
          <p:cNvSpPr txBox="1"/>
          <p:nvPr/>
        </p:nvSpPr>
        <p:spPr>
          <a:xfrm>
            <a:off x="7861738" y="2520027"/>
            <a:ext cx="3755874" cy="954107"/>
          </a:xfrm>
          <a:prstGeom prst="rect">
            <a:avLst/>
          </a:prstGeom>
          <a:noFill/>
          <a:ln w="38100">
            <a:solidFill>
              <a:srgbClr val="20A750"/>
            </a:solidFill>
          </a:ln>
        </p:spPr>
        <p:txBody>
          <a:bodyPr wrap="square" rtlCol="0">
            <a:spAutoFit/>
          </a:bodyPr>
          <a:lstStyle/>
          <a:p>
            <a:pPr marL="36000"/>
            <a:r>
              <a:rPr lang="en-GB" sz="1400" spc="-35" dirty="0">
                <a:solidFill>
                  <a:srgbClr val="221F1F"/>
                </a:solidFill>
                <a:latin typeface="Arial" panose="020B0604020202020204" pitchFamily="34" charset="0"/>
                <a:cs typeface="Arial" panose="020B0604020202020204" pitchFamily="34" charset="0"/>
              </a:rPr>
              <a:t>‘Can’t urinate’ or ‘no urine’, change in urine appearance</a:t>
            </a:r>
          </a:p>
          <a:p>
            <a:pPr marL="36000"/>
            <a:endParaRPr lang="en-GB" sz="1400" spc="-35" dirty="0">
              <a:solidFill>
                <a:srgbClr val="221F1F"/>
              </a:solidFill>
              <a:latin typeface="Arial" panose="020B0604020202020204" pitchFamily="34" charset="0"/>
              <a:cs typeface="Arial" panose="020B0604020202020204" pitchFamily="34" charset="0"/>
            </a:endParaRPr>
          </a:p>
          <a:p>
            <a:pPr marL="36000"/>
            <a:r>
              <a:rPr lang="en-GB" sz="1400" spc="-35" dirty="0">
                <a:solidFill>
                  <a:srgbClr val="221F1F"/>
                </a:solidFill>
                <a:latin typeface="Arial" panose="020B0604020202020204" pitchFamily="34" charset="0"/>
                <a:cs typeface="Arial" panose="020B0604020202020204" pitchFamily="34" charset="0"/>
              </a:rPr>
              <a:t>Diarrhoea, vomiting, dehydration</a:t>
            </a:r>
          </a:p>
        </p:txBody>
      </p:sp>
      <p:sp>
        <p:nvSpPr>
          <p:cNvPr id="11" name="TextBox 10">
            <a:extLst>
              <a:ext uri="{FF2B5EF4-FFF2-40B4-BE49-F238E27FC236}">
                <a16:creationId xmlns:a16="http://schemas.microsoft.com/office/drawing/2014/main" id="{2E9EBEB2-0D88-62C1-967E-462563C7906D}"/>
              </a:ext>
            </a:extLst>
          </p:cNvPr>
          <p:cNvSpPr txBox="1"/>
          <p:nvPr/>
        </p:nvSpPr>
        <p:spPr>
          <a:xfrm>
            <a:off x="7861738" y="4307679"/>
            <a:ext cx="3755874" cy="523220"/>
          </a:xfrm>
          <a:prstGeom prst="rect">
            <a:avLst/>
          </a:prstGeom>
          <a:noFill/>
          <a:ln w="38100">
            <a:solidFill>
              <a:srgbClr val="6DA4D8"/>
            </a:solidFill>
          </a:ln>
        </p:spPr>
        <p:txBody>
          <a:bodyPr wrap="square" rtlCol="0">
            <a:spAutoFit/>
          </a:bodyPr>
          <a:lstStyle/>
          <a:p>
            <a:r>
              <a:rPr lang="en-GB" sz="1400" dirty="0">
                <a:solidFill>
                  <a:schemeClr val="tx1"/>
                </a:solidFill>
                <a:latin typeface="Arial" panose="020B0604020202020204" pitchFamily="34" charset="0"/>
                <a:cs typeface="Arial" panose="020B0604020202020204" pitchFamily="34" charset="0"/>
              </a:rPr>
              <a:t>Reduced </a:t>
            </a:r>
            <a:r>
              <a:rPr lang="en-GB" sz="1400" dirty="0">
                <a:latin typeface="Arial" panose="020B0604020202020204" pitchFamily="34" charset="0"/>
                <a:cs typeface="Arial" panose="020B0604020202020204" pitchFamily="34" charset="0"/>
              </a:rPr>
              <a:t>mobility – ‘off legs’/ less co-ordinated or muscle pain</a:t>
            </a:r>
          </a:p>
        </p:txBody>
      </p:sp>
      <p:sp>
        <p:nvSpPr>
          <p:cNvPr id="13" name="TextBox 12">
            <a:extLst>
              <a:ext uri="{FF2B5EF4-FFF2-40B4-BE49-F238E27FC236}">
                <a16:creationId xmlns:a16="http://schemas.microsoft.com/office/drawing/2014/main" id="{97090AAD-B660-02C6-47EA-05BE275F1DFD}"/>
              </a:ext>
            </a:extLst>
          </p:cNvPr>
          <p:cNvSpPr txBox="1"/>
          <p:nvPr/>
        </p:nvSpPr>
        <p:spPr>
          <a:xfrm>
            <a:off x="574388" y="5525172"/>
            <a:ext cx="5521612" cy="338554"/>
          </a:xfrm>
          <a:prstGeom prst="rect">
            <a:avLst/>
          </a:prstGeom>
          <a:solidFill>
            <a:srgbClr val="E20D27"/>
          </a:solidFill>
          <a:ln w="38100">
            <a:noFill/>
          </a:ln>
        </p:spPr>
        <p:txBody>
          <a:bodyPr wrap="square" rtlCol="0">
            <a:spAutoFit/>
          </a:bodyPr>
          <a:lstStyle/>
          <a:p>
            <a:pPr algn="ctr"/>
            <a:r>
              <a:rPr lang="en-GB" sz="1600" b="1" spc="15" dirty="0">
                <a:solidFill>
                  <a:schemeClr val="bg1"/>
                </a:solidFill>
                <a:latin typeface="Arial" panose="020B0604020202020204" pitchFamily="34" charset="0"/>
                <a:cs typeface="Arial" panose="020B0604020202020204" pitchFamily="34" charset="0"/>
              </a:rPr>
              <a:t>If</a:t>
            </a:r>
            <a:r>
              <a:rPr lang="en-GB" sz="1600" b="1" spc="-90" dirty="0">
                <a:solidFill>
                  <a:schemeClr val="bg1"/>
                </a:solidFill>
                <a:latin typeface="Arial" panose="020B0604020202020204" pitchFamily="34" charset="0"/>
                <a:cs typeface="Arial" panose="020B0604020202020204" pitchFamily="34" charset="0"/>
              </a:rPr>
              <a:t> </a:t>
            </a:r>
            <a:r>
              <a:rPr lang="en-GB" sz="1600" b="1" spc="30" dirty="0">
                <a:solidFill>
                  <a:schemeClr val="bg1"/>
                </a:solidFill>
                <a:latin typeface="Arial" panose="020B0604020202020204" pitchFamily="34" charset="0"/>
                <a:cs typeface="Arial" panose="020B0604020202020204" pitchFamily="34" charset="0"/>
              </a:rPr>
              <a:t>YES</a:t>
            </a:r>
            <a:r>
              <a:rPr lang="en-GB" sz="1600" b="1" spc="-60"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to</a:t>
            </a:r>
            <a:r>
              <a:rPr lang="en-GB" sz="1600" b="1" spc="-75"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one</a:t>
            </a:r>
            <a:r>
              <a:rPr lang="en-GB" sz="1600" b="1" spc="-55"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or</a:t>
            </a:r>
            <a:r>
              <a:rPr lang="en-GB" sz="1600" b="1" spc="-55" dirty="0">
                <a:solidFill>
                  <a:schemeClr val="bg1"/>
                </a:solidFill>
                <a:latin typeface="Arial" panose="020B0604020202020204" pitchFamily="34" charset="0"/>
                <a:cs typeface="Arial" panose="020B0604020202020204" pitchFamily="34" charset="0"/>
              </a:rPr>
              <a:t> </a:t>
            </a:r>
            <a:r>
              <a:rPr lang="en-GB" sz="1600" b="1" spc="30" dirty="0">
                <a:solidFill>
                  <a:schemeClr val="bg1"/>
                </a:solidFill>
                <a:latin typeface="Arial" panose="020B0604020202020204" pitchFamily="34" charset="0"/>
                <a:cs typeface="Arial" panose="020B0604020202020204" pitchFamily="34" charset="0"/>
              </a:rPr>
              <a:t>more</a:t>
            </a:r>
            <a:r>
              <a:rPr lang="en-GB" sz="1600" b="1" spc="-65" dirty="0">
                <a:solidFill>
                  <a:schemeClr val="bg1"/>
                </a:solidFill>
                <a:latin typeface="Arial" panose="020B0604020202020204" pitchFamily="34" charset="0"/>
                <a:cs typeface="Arial" panose="020B0604020202020204" pitchFamily="34" charset="0"/>
              </a:rPr>
              <a:t> </a:t>
            </a:r>
            <a:r>
              <a:rPr lang="en-GB" sz="1600" b="1" spc="20" dirty="0">
                <a:solidFill>
                  <a:schemeClr val="bg1"/>
                </a:solidFill>
                <a:latin typeface="Arial" panose="020B0604020202020204" pitchFamily="34" charset="0"/>
                <a:cs typeface="Arial" panose="020B0604020202020204" pitchFamily="34" charset="0"/>
              </a:rPr>
              <a:t>of</a:t>
            </a:r>
            <a:r>
              <a:rPr lang="en-GB" sz="1600" b="1" spc="-65"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these</a:t>
            </a:r>
            <a:r>
              <a:rPr lang="en-GB" sz="1600" b="1" spc="-50" dirty="0">
                <a:solidFill>
                  <a:schemeClr val="bg1"/>
                </a:solidFill>
                <a:latin typeface="Arial" panose="020B0604020202020204" pitchFamily="34" charset="0"/>
                <a:cs typeface="Arial" panose="020B0604020202020204" pitchFamily="34" charset="0"/>
              </a:rPr>
              <a:t> </a:t>
            </a:r>
            <a:r>
              <a:rPr lang="en-GB" sz="1600" b="1" spc="20" dirty="0">
                <a:solidFill>
                  <a:schemeClr val="bg1"/>
                </a:solidFill>
                <a:latin typeface="Arial" panose="020B0604020202020204" pitchFamily="34" charset="0"/>
                <a:cs typeface="Arial" panose="020B0604020202020204" pitchFamily="34" charset="0"/>
              </a:rPr>
              <a:t>triggers</a:t>
            </a:r>
            <a:r>
              <a:rPr lang="en-GB" sz="1600" b="1" spc="-65" dirty="0">
                <a:solidFill>
                  <a:schemeClr val="bg1"/>
                </a:solidFill>
                <a:latin typeface="Arial" panose="020B0604020202020204" pitchFamily="34" charset="0"/>
                <a:cs typeface="Arial" panose="020B0604020202020204" pitchFamily="34" charset="0"/>
              </a:rPr>
              <a:t> </a:t>
            </a:r>
            <a:r>
              <a:rPr lang="en-GB" sz="1600" b="1" spc="15" dirty="0">
                <a:solidFill>
                  <a:schemeClr val="bg1"/>
                </a:solidFill>
                <a:latin typeface="Arial" panose="020B0604020202020204" pitchFamily="34" charset="0"/>
                <a:cs typeface="Arial" panose="020B0604020202020204" pitchFamily="34" charset="0"/>
              </a:rPr>
              <a:t>–</a:t>
            </a:r>
            <a:r>
              <a:rPr lang="en-GB" sz="1600" b="1" spc="-70" dirty="0">
                <a:solidFill>
                  <a:schemeClr val="bg1"/>
                </a:solidFill>
                <a:latin typeface="Arial" panose="020B0604020202020204" pitchFamily="34" charset="0"/>
                <a:cs typeface="Arial" panose="020B0604020202020204" pitchFamily="34" charset="0"/>
              </a:rPr>
              <a:t> </a:t>
            </a:r>
            <a:r>
              <a:rPr lang="en-GB" sz="1600" b="1" spc="25" dirty="0">
                <a:solidFill>
                  <a:schemeClr val="bg1"/>
                </a:solidFill>
                <a:latin typeface="Arial" panose="020B0604020202020204" pitchFamily="34" charset="0"/>
                <a:cs typeface="Arial" panose="020B0604020202020204" pitchFamily="34" charset="0"/>
              </a:rPr>
              <a:t>take</a:t>
            </a:r>
            <a:r>
              <a:rPr lang="en-GB" sz="1600" b="1" spc="-65" dirty="0">
                <a:solidFill>
                  <a:schemeClr val="bg1"/>
                </a:solidFill>
                <a:latin typeface="Arial" panose="020B0604020202020204" pitchFamily="34" charset="0"/>
                <a:cs typeface="Arial" panose="020B0604020202020204" pitchFamily="34" charset="0"/>
              </a:rPr>
              <a:t> </a:t>
            </a:r>
            <a:r>
              <a:rPr lang="en-GB" sz="1600" b="1" spc="20" dirty="0">
                <a:solidFill>
                  <a:schemeClr val="bg1"/>
                </a:solidFill>
                <a:latin typeface="Arial" panose="020B0604020202020204" pitchFamily="34" charset="0"/>
                <a:cs typeface="Arial" panose="020B0604020202020204" pitchFamily="34" charset="0"/>
              </a:rPr>
              <a:t>action</a:t>
            </a:r>
            <a:endParaRPr lang="en-GB" sz="16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053033C-4762-DDC4-A448-6E6618750A0D}"/>
              </a:ext>
            </a:extLst>
          </p:cNvPr>
          <p:cNvPicPr>
            <a:picLocks noChangeAspect="1"/>
          </p:cNvPicPr>
          <p:nvPr/>
        </p:nvPicPr>
        <p:blipFill>
          <a:blip r:embed="rId2"/>
          <a:stretch>
            <a:fillRect/>
          </a:stretch>
        </p:blipFill>
        <p:spPr>
          <a:xfrm>
            <a:off x="4759427" y="1215213"/>
            <a:ext cx="2673146" cy="4059007"/>
          </a:xfrm>
          <a:prstGeom prst="rect">
            <a:avLst/>
          </a:prstGeom>
        </p:spPr>
      </p:pic>
    </p:spTree>
    <p:extLst>
      <p:ext uri="{BB962C8B-B14F-4D97-AF65-F5344CB8AC3E}">
        <p14:creationId xmlns:p14="http://schemas.microsoft.com/office/powerpoint/2010/main" val="7074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72C980C6-93F5-9F79-26D0-30AEA10C9882}"/>
              </a:ext>
            </a:extLst>
          </p:cNvPr>
          <p:cNvSpPr>
            <a:spLocks noGrp="1"/>
          </p:cNvSpPr>
          <p:nvPr>
            <p:ph type="body" sz="quarter" idx="11"/>
          </p:nvPr>
        </p:nvSpPr>
        <p:spPr>
          <a:xfrm>
            <a:off x="9225578" y="747865"/>
            <a:ext cx="2538958" cy="3589960"/>
          </a:xfrm>
        </p:spPr>
        <p:txBody>
          <a:bodyPr/>
          <a:lstStyle/>
          <a:p>
            <a:pPr marL="0" indent="0">
              <a:lnSpc>
                <a:spcPct val="100000"/>
              </a:lnSpc>
              <a:spcBef>
                <a:spcPts val="0"/>
              </a:spcBef>
              <a:buNone/>
            </a:pPr>
            <a:r>
              <a:rPr lang="en-US" sz="1800" dirty="0">
                <a:effectLst/>
                <a:latin typeface="Arial" panose="020B0604020202020204" pitchFamily="34" charset="0"/>
                <a:ea typeface="Arial MT"/>
                <a:cs typeface="Arial MT"/>
              </a:rPr>
              <a:t>SBARD</a:t>
            </a:r>
            <a:r>
              <a:rPr lang="en-US" sz="1800" spc="115" dirty="0">
                <a:effectLst/>
                <a:latin typeface="Arial" panose="020B0604020202020204" pitchFamily="34" charset="0"/>
                <a:ea typeface="Arial MT"/>
                <a:cs typeface="Arial MT"/>
              </a:rPr>
              <a:t> </a:t>
            </a:r>
            <a:r>
              <a:rPr lang="en-US" sz="1800" dirty="0">
                <a:effectLst/>
                <a:latin typeface="Arial" panose="020B0604020202020204" pitchFamily="34" charset="0"/>
                <a:ea typeface="Arial MT"/>
                <a:cs typeface="Arial MT"/>
              </a:rPr>
              <a:t>is</a:t>
            </a:r>
            <a:r>
              <a:rPr lang="en-US" sz="1800" spc="135" dirty="0">
                <a:effectLst/>
                <a:latin typeface="Arial" panose="020B0604020202020204" pitchFamily="34" charset="0"/>
                <a:ea typeface="Arial MT"/>
                <a:cs typeface="Arial MT"/>
              </a:rPr>
              <a:t> </a:t>
            </a:r>
            <a:r>
              <a:rPr lang="en-US" sz="1800" dirty="0">
                <a:effectLst/>
                <a:latin typeface="Arial" panose="020B0604020202020204" pitchFamily="34" charset="0"/>
                <a:ea typeface="Arial MT"/>
                <a:cs typeface="Arial MT"/>
              </a:rPr>
              <a:t>a</a:t>
            </a:r>
            <a:r>
              <a:rPr lang="en-US" sz="1800" spc="215" dirty="0">
                <a:effectLst/>
                <a:latin typeface="Arial" panose="020B0604020202020204" pitchFamily="34" charset="0"/>
                <a:ea typeface="Arial MT"/>
                <a:cs typeface="Arial MT"/>
              </a:rPr>
              <a:t> </a:t>
            </a:r>
            <a:r>
              <a:rPr lang="en-US" sz="1800" dirty="0">
                <a:effectLst/>
                <a:latin typeface="Arial" panose="020B0604020202020204" pitchFamily="34" charset="0"/>
                <a:ea typeface="Arial MT"/>
                <a:cs typeface="Arial MT"/>
              </a:rPr>
              <a:t>way of communicating when someone is unwell</a:t>
            </a:r>
            <a:r>
              <a:rPr lang="en-US" sz="1800" dirty="0">
                <a:latin typeface="Arial" panose="020B0604020202020204" pitchFamily="34" charset="0"/>
                <a:ea typeface="Arial MT"/>
                <a:cs typeface="Arial MT"/>
              </a:rPr>
              <a:t>, especially with medical professionals.</a:t>
            </a:r>
            <a:endParaRPr lang="en-US" sz="1800" dirty="0">
              <a:effectLst/>
              <a:latin typeface="Arial" panose="020B0604020202020204" pitchFamily="34" charset="0"/>
              <a:ea typeface="Arial MT"/>
              <a:cs typeface="Arial MT"/>
            </a:endParaRPr>
          </a:p>
          <a:p>
            <a:pPr marL="0" indent="0">
              <a:lnSpc>
                <a:spcPct val="100000"/>
              </a:lnSpc>
              <a:spcBef>
                <a:spcPts val="0"/>
              </a:spcBef>
              <a:buNone/>
            </a:pPr>
            <a:endParaRPr lang="en-GB" sz="1800" dirty="0">
              <a:effectLst/>
              <a:latin typeface="Arial MT"/>
              <a:ea typeface="Arial MT"/>
              <a:cs typeface="Arial MT"/>
            </a:endParaRPr>
          </a:p>
          <a:p>
            <a:pPr marL="0" indent="0">
              <a:lnSpc>
                <a:spcPct val="100000"/>
              </a:lnSpc>
              <a:spcBef>
                <a:spcPts val="0"/>
              </a:spcBef>
              <a:buNone/>
            </a:pPr>
            <a:r>
              <a:rPr lang="en-GB" sz="1800" dirty="0">
                <a:effectLst/>
                <a:latin typeface="Arial MT"/>
                <a:ea typeface="Arial MT"/>
                <a:cs typeface="Arial MT"/>
              </a:rPr>
              <a:t>You can us SBARD in all sorts of circumstances. </a:t>
            </a:r>
          </a:p>
          <a:p>
            <a:pPr marL="0" indent="0">
              <a:buNone/>
            </a:pPr>
            <a:endParaRPr lang="en-US" sz="2000" dirty="0"/>
          </a:p>
        </p:txBody>
      </p:sp>
      <p:pic>
        <p:nvPicPr>
          <p:cNvPr id="9" name="Picture 8">
            <a:extLst>
              <a:ext uri="{FF2B5EF4-FFF2-40B4-BE49-F238E27FC236}">
                <a16:creationId xmlns:a16="http://schemas.microsoft.com/office/drawing/2014/main" id="{2D744C90-0E1C-A8A0-F7BF-54D851429DA5}"/>
              </a:ext>
            </a:extLst>
          </p:cNvPr>
          <p:cNvPicPr>
            <a:picLocks noChangeAspect="1"/>
          </p:cNvPicPr>
          <p:nvPr/>
        </p:nvPicPr>
        <p:blipFill>
          <a:blip r:embed="rId2"/>
          <a:stretch>
            <a:fillRect/>
          </a:stretch>
        </p:blipFill>
        <p:spPr>
          <a:xfrm>
            <a:off x="0" y="1"/>
            <a:ext cx="8809463" cy="5849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40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768B9-6423-1BB2-45B7-DEA2B14CFB6F}"/>
              </a:ext>
            </a:extLst>
          </p:cNvPr>
          <p:cNvSpPr>
            <a:spLocks noGrp="1"/>
          </p:cNvSpPr>
          <p:nvPr>
            <p:ph type="body" sz="quarter" idx="11"/>
          </p:nvPr>
        </p:nvSpPr>
        <p:spPr>
          <a:xfrm>
            <a:off x="490305" y="1509689"/>
            <a:ext cx="7003799" cy="3758049"/>
          </a:xfrm>
        </p:spPr>
        <p:txBody>
          <a:bodyPr/>
          <a:lstStyle/>
          <a:p>
            <a:pPr marL="0" indent="0">
              <a:buNone/>
            </a:pPr>
            <a:r>
              <a:rPr lang="en-US" sz="2000" dirty="0"/>
              <a:t>By the end of the session you will be able to:</a:t>
            </a:r>
          </a:p>
          <a:p>
            <a:pPr marL="457200" indent="-457200">
              <a:buClr>
                <a:srgbClr val="BA0C2F"/>
              </a:buClr>
              <a:buFont typeface="+mj-lt"/>
              <a:buAutoNum type="arabicPeriod"/>
            </a:pPr>
            <a:r>
              <a:rPr lang="en-US" sz="2000" dirty="0"/>
              <a:t>Spot when someone may be unwell or getting worse (deteriorating) using ‘soft signs’.</a:t>
            </a:r>
            <a:br>
              <a:rPr lang="en-US" sz="2000" dirty="0"/>
            </a:br>
            <a:endParaRPr lang="en-US" sz="2000" dirty="0"/>
          </a:p>
          <a:p>
            <a:pPr marL="457200" indent="-457200">
              <a:buClr>
                <a:srgbClr val="BA0C2F"/>
              </a:buClr>
              <a:buFont typeface="+mj-lt"/>
              <a:buAutoNum type="arabicPeriod"/>
            </a:pPr>
            <a:r>
              <a:rPr lang="en-US" sz="2000" dirty="0"/>
              <a:t>Tell someone that you are worried in order to get the right help using SBARD (situation, background, assessment, recommendation, decision).</a:t>
            </a:r>
            <a:br>
              <a:rPr lang="en-US" sz="2000" dirty="0"/>
            </a:br>
            <a:endParaRPr lang="en-US" sz="2000" dirty="0"/>
          </a:p>
          <a:p>
            <a:pPr marL="457200" indent="-457200">
              <a:buClr>
                <a:srgbClr val="BA0C2F"/>
              </a:buClr>
              <a:buFont typeface="+mj-lt"/>
              <a:buAutoNum type="arabicPeriod"/>
            </a:pPr>
            <a:r>
              <a:rPr lang="en-US" sz="2000" dirty="0"/>
              <a:t>Be able to communicate your findings to a health professional. </a:t>
            </a:r>
          </a:p>
          <a:p>
            <a:endParaRPr lang="en-US" sz="2000" dirty="0"/>
          </a:p>
        </p:txBody>
      </p:sp>
      <p:sp>
        <p:nvSpPr>
          <p:cNvPr id="3" name="Title 2">
            <a:extLst>
              <a:ext uri="{FF2B5EF4-FFF2-40B4-BE49-F238E27FC236}">
                <a16:creationId xmlns:a16="http://schemas.microsoft.com/office/drawing/2014/main" id="{F23DFD1C-6D07-9CAF-06A3-540AE745E443}"/>
              </a:ext>
            </a:extLst>
          </p:cNvPr>
          <p:cNvSpPr>
            <a:spLocks noGrp="1"/>
          </p:cNvSpPr>
          <p:nvPr>
            <p:ph type="title"/>
          </p:nvPr>
        </p:nvSpPr>
        <p:spPr/>
        <p:txBody>
          <a:bodyPr/>
          <a:lstStyle/>
          <a:p>
            <a:r>
              <a:rPr lang="en-US" dirty="0"/>
              <a:t>Our plan for the session </a:t>
            </a:r>
          </a:p>
        </p:txBody>
      </p:sp>
      <p:pic>
        <p:nvPicPr>
          <p:cNvPr id="9" name="Picture 8" descr="A couple of women posing for the camera&#10;&#10;Description automatically generated with medium confidence">
            <a:extLst>
              <a:ext uri="{FF2B5EF4-FFF2-40B4-BE49-F238E27FC236}">
                <a16:creationId xmlns:a16="http://schemas.microsoft.com/office/drawing/2014/main" id="{8DBF0770-3673-0384-0894-3A82592A30A9}"/>
              </a:ext>
            </a:extLst>
          </p:cNvPr>
          <p:cNvPicPr>
            <a:picLocks noChangeAspect="1"/>
          </p:cNvPicPr>
          <p:nvPr/>
        </p:nvPicPr>
        <p:blipFill>
          <a:blip r:embed="rId2"/>
          <a:stretch>
            <a:fillRect/>
          </a:stretch>
        </p:blipFill>
        <p:spPr>
          <a:xfrm>
            <a:off x="5704293" y="1590262"/>
            <a:ext cx="6626855" cy="4411592"/>
          </a:xfrm>
          <a:prstGeom prst="rect">
            <a:avLst/>
          </a:prstGeom>
        </p:spPr>
      </p:pic>
    </p:spTree>
    <p:extLst>
      <p:ext uri="{BB962C8B-B14F-4D97-AF65-F5344CB8AC3E}">
        <p14:creationId xmlns:p14="http://schemas.microsoft.com/office/powerpoint/2010/main" val="1222238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Annual health checks </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10863496" cy="3037627"/>
          </a:xfrm>
        </p:spPr>
        <p:txBody>
          <a:bodyPr/>
          <a:lstStyle/>
          <a:p>
            <a:pPr marL="342900" lvl="0" indent="-342900">
              <a:lnSpc>
                <a:spcPct val="105000"/>
              </a:lnSpc>
              <a:spcAft>
                <a:spcPts val="800"/>
              </a:spcAft>
              <a:buFont typeface="Wingdings"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MT"/>
              </a:rPr>
              <a:t>It is important that a person with a learning disability is on their GPs learning disability register. </a:t>
            </a:r>
            <a:endParaRPr lang="en-GB" sz="1800" dirty="0">
              <a:solidFill>
                <a:schemeClr val="tx1"/>
              </a:solidFill>
              <a:effectLst/>
              <a:latin typeface="Arial MT"/>
              <a:ea typeface="Arial MT"/>
              <a:cs typeface="Arial MT"/>
            </a:endParaRPr>
          </a:p>
          <a:p>
            <a:pPr marL="342900" lvl="0" indent="-342900">
              <a:lnSpc>
                <a:spcPct val="105000"/>
              </a:lnSpc>
              <a:buFont typeface="Wingdings"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MT"/>
              </a:rPr>
              <a:t>This means people with a learning disability aged 14 and older will be offered a health check each year from their GP surgery.</a:t>
            </a:r>
            <a:endParaRPr lang="en-GB" sz="1800" dirty="0">
              <a:solidFill>
                <a:schemeClr val="tx1"/>
              </a:solidFill>
              <a:effectLst/>
              <a:latin typeface="Arial MT"/>
              <a:ea typeface="Arial MT"/>
              <a:cs typeface="Arial MT"/>
            </a:endParaRPr>
          </a:p>
          <a:p>
            <a:pPr marL="342900" lvl="0" indent="-342900">
              <a:lnSpc>
                <a:spcPct val="105000"/>
              </a:lnSpc>
              <a:buFont typeface="Wingdings"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MT"/>
              </a:rPr>
              <a:t>The check helps people to stay well and find any health problems early so that the problems can be sorted out.</a:t>
            </a:r>
            <a:endParaRPr lang="en-GB" sz="1800" dirty="0">
              <a:solidFill>
                <a:schemeClr val="tx1"/>
              </a:solidFill>
              <a:effectLst/>
              <a:latin typeface="Arial MT"/>
              <a:ea typeface="Arial MT"/>
              <a:cs typeface="Arial MT"/>
            </a:endParaRPr>
          </a:p>
          <a:p>
            <a:pPr marL="342900" lvl="0" indent="-342900">
              <a:lnSpc>
                <a:spcPct val="105000"/>
              </a:lnSpc>
              <a:buFont typeface="Wingdings" pitchFamily="2" charset="2"/>
              <a:buChar char=""/>
            </a:pPr>
            <a:r>
              <a:rPr lang="en-US" sz="1800" dirty="0">
                <a:solidFill>
                  <a:schemeClr val="tx1"/>
                </a:solidFill>
                <a:effectLst/>
                <a:latin typeface="Arial" panose="020B0604020202020204" pitchFamily="34" charset="0"/>
                <a:ea typeface="Times New Roman" panose="02020603050405020304" pitchFamily="18" charset="0"/>
                <a:cs typeface="Arial MT"/>
              </a:rPr>
              <a:t>You do not have to be unwell to have the check, in fact, most people have their annual health check when they are feeling well. </a:t>
            </a:r>
            <a:endParaRPr lang="en-GB" sz="1800" dirty="0">
              <a:solidFill>
                <a:schemeClr val="tx1"/>
              </a:solidFill>
              <a:effectLst/>
              <a:latin typeface="Arial MT"/>
              <a:ea typeface="Arial MT"/>
              <a:cs typeface="Arial MT"/>
            </a:endParaRPr>
          </a:p>
        </p:txBody>
      </p:sp>
      <p:sp>
        <p:nvSpPr>
          <p:cNvPr id="16" name="TextBox 15">
            <a:extLst>
              <a:ext uri="{FF2B5EF4-FFF2-40B4-BE49-F238E27FC236}">
                <a16:creationId xmlns:a16="http://schemas.microsoft.com/office/drawing/2014/main" id="{9769EBDC-D124-3BD8-BB2D-FE55F9096FEF}"/>
              </a:ext>
            </a:extLst>
          </p:cNvPr>
          <p:cNvSpPr txBox="1"/>
          <p:nvPr/>
        </p:nvSpPr>
        <p:spPr>
          <a:xfrm>
            <a:off x="376005" y="5183806"/>
            <a:ext cx="8694423" cy="369332"/>
          </a:xfrm>
          <a:prstGeom prst="rect">
            <a:avLst/>
          </a:prstGeom>
          <a:solidFill>
            <a:srgbClr val="BA0C2F"/>
          </a:solidFill>
        </p:spPr>
        <p:txBody>
          <a:bodyPr wrap="square" rtlCol="0">
            <a:spAutoFit/>
          </a:bodyPr>
          <a:lstStyle/>
          <a:p>
            <a:r>
              <a:rPr lang="en-US" sz="1800" b="1" dirty="0">
                <a:solidFill>
                  <a:schemeClr val="bg1"/>
                </a:solidFill>
                <a:effectLst/>
                <a:latin typeface="Arial" panose="020B0604020202020204" pitchFamily="34" charset="0"/>
                <a:ea typeface="Arial MT"/>
                <a:cs typeface="Arial MT"/>
              </a:rPr>
              <a:t>If you’re feeling unwell, it’s important not to wait for your annual health check!</a:t>
            </a:r>
          </a:p>
        </p:txBody>
      </p:sp>
    </p:spTree>
    <p:extLst>
      <p:ext uri="{BB962C8B-B14F-4D97-AF65-F5344CB8AC3E}">
        <p14:creationId xmlns:p14="http://schemas.microsoft.com/office/powerpoint/2010/main" val="144592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Spotting signs of cancer</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5" y="1251363"/>
            <a:ext cx="4418027" cy="3830704"/>
          </a:xfrm>
        </p:spPr>
        <p:txBody>
          <a:bodyPr/>
          <a:lstStyle/>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Research tells us that we do not always spot cancer early enough in people with a learning disability. This means that early treatment opportunities can be missed.</a:t>
            </a:r>
          </a:p>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 </a:t>
            </a:r>
          </a:p>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It is very important that people with a learning disability are supported to access cancer screening tests such as cervical screening, breast cancer screening and bowel cancer screening. People should not be excluded from tests just because they have a learning disability.</a:t>
            </a:r>
          </a:p>
          <a:p>
            <a:pPr marL="0" indent="0">
              <a:lnSpc>
                <a:spcPct val="100000"/>
              </a:lnSpc>
              <a:spcBef>
                <a:spcPts val="0"/>
              </a:spcBef>
              <a:buNone/>
            </a:pPr>
            <a:endParaRPr lang="en-US" sz="1800" dirty="0">
              <a:solidFill>
                <a:schemeClr val="tx1"/>
              </a:solidFill>
              <a:latin typeface="Arial" panose="020B0604020202020204" pitchFamily="34" charset="0"/>
              <a:ea typeface="Arial MT"/>
              <a:cs typeface="Arial" panose="020B0604020202020204" pitchFamily="34" charset="0"/>
            </a:endParaRPr>
          </a:p>
        </p:txBody>
      </p:sp>
      <p:sp>
        <p:nvSpPr>
          <p:cNvPr id="6" name="TextBox 5">
            <a:extLst>
              <a:ext uri="{FF2B5EF4-FFF2-40B4-BE49-F238E27FC236}">
                <a16:creationId xmlns:a16="http://schemas.microsoft.com/office/drawing/2014/main" id="{359CB273-9158-67F1-BF6D-EBF0ED141DBC}"/>
              </a:ext>
            </a:extLst>
          </p:cNvPr>
          <p:cNvSpPr txBox="1"/>
          <p:nvPr/>
        </p:nvSpPr>
        <p:spPr>
          <a:xfrm>
            <a:off x="5709746" y="1112306"/>
            <a:ext cx="5746530" cy="4816703"/>
          </a:xfrm>
          <a:prstGeom prst="rect">
            <a:avLst/>
          </a:prstGeom>
          <a:noFill/>
          <a:ln w="38100">
            <a:solidFill>
              <a:srgbClr val="BA0C2F"/>
            </a:solidFill>
          </a:ln>
        </p:spPr>
        <p:txBody>
          <a:bodyPr wrap="square">
            <a:spAutoFit/>
          </a:bodyPr>
          <a:lstStyle/>
          <a:p>
            <a:pPr marL="0" indent="0">
              <a:lnSpc>
                <a:spcPct val="100000"/>
              </a:lnSpc>
              <a:spcBef>
                <a:spcPts val="0"/>
              </a:spcBef>
              <a:spcAft>
                <a:spcPts val="600"/>
              </a:spcAft>
              <a:buNone/>
            </a:pPr>
            <a:r>
              <a:rPr lang="en-GB" sz="1800" b="1" dirty="0">
                <a:effectLst/>
                <a:latin typeface="Arial" panose="020B0604020202020204" pitchFamily="34" charset="0"/>
                <a:ea typeface="Arial MT"/>
                <a:cs typeface="Arial" panose="020B0604020202020204" pitchFamily="34" charset="0"/>
              </a:rPr>
              <a:t>Red flags for cancer include: </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Having a cough for more than three weeks.</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Tummy discomfort / bloating. </a:t>
            </a:r>
          </a:p>
          <a:p>
            <a:pPr marL="285750" indent="-285750">
              <a:lnSpc>
                <a:spcPct val="100000"/>
              </a:lnSpc>
              <a:spcBef>
                <a:spcPts val="0"/>
              </a:spcBef>
              <a:spcAft>
                <a:spcPts val="600"/>
              </a:spcAft>
              <a:buClr>
                <a:srgbClr val="005EB8"/>
              </a:buClr>
              <a:buFont typeface="Wingdings" pitchFamily="2" charset="2"/>
              <a:buChar char="§"/>
            </a:pPr>
            <a:r>
              <a:rPr lang="en-GB" dirty="0">
                <a:latin typeface="Arial" panose="020B0604020202020204" pitchFamily="34" charset="0"/>
                <a:ea typeface="Arial MT"/>
                <a:cs typeface="Arial" panose="020B0604020202020204" pitchFamily="34" charset="0"/>
              </a:rPr>
              <a:t>Unexplained weight loss.</a:t>
            </a:r>
            <a:endParaRPr lang="en-GB" sz="1800" dirty="0">
              <a:effectLst/>
              <a:latin typeface="Arial" panose="020B0604020202020204" pitchFamily="34" charset="0"/>
              <a:ea typeface="Arial MT"/>
              <a:cs typeface="Arial" panose="020B0604020202020204" pitchFamily="34" charset="0"/>
            </a:endParaRP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Blood in poo or urine.</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Bleeding from the bottom.</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Blood when you cough.</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Blood in vomit. </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New lumps and bumps (especially in the breast, underarm, groin or testicles).</a:t>
            </a:r>
          </a:p>
          <a:p>
            <a:pPr marL="285750" indent="-285750">
              <a:lnSpc>
                <a:spcPct val="100000"/>
              </a:lnSpc>
              <a:spcBef>
                <a:spcPts val="0"/>
              </a:spcBef>
              <a:spcAft>
                <a:spcPts val="600"/>
              </a:spcAft>
              <a:buClr>
                <a:srgbClr val="005EB8"/>
              </a:buClr>
              <a:buFont typeface="Wingdings" pitchFamily="2" charset="2"/>
              <a:buChar char="§"/>
            </a:pPr>
            <a:r>
              <a:rPr lang="en-GB" dirty="0">
                <a:latin typeface="Arial" panose="020B0604020202020204" pitchFamily="34" charset="0"/>
                <a:ea typeface="Arial MT"/>
                <a:cs typeface="Arial" panose="020B0604020202020204" pitchFamily="34" charset="0"/>
              </a:rPr>
              <a:t>Changes to moles.</a:t>
            </a: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Heartburn / acid reflux</a:t>
            </a:r>
            <a:r>
              <a:rPr lang="en-GB" dirty="0">
                <a:latin typeface="Arial" panose="020B0604020202020204" pitchFamily="34" charset="0"/>
                <a:ea typeface="Arial MT"/>
                <a:cs typeface="Arial" panose="020B0604020202020204" pitchFamily="34" charset="0"/>
              </a:rPr>
              <a:t>.</a:t>
            </a:r>
            <a:endParaRPr lang="en-GB" sz="1800" dirty="0">
              <a:effectLst/>
              <a:latin typeface="Arial" panose="020B0604020202020204" pitchFamily="34" charset="0"/>
              <a:ea typeface="Arial MT"/>
              <a:cs typeface="Arial" panose="020B0604020202020204" pitchFamily="34" charset="0"/>
            </a:endParaRPr>
          </a:p>
          <a:p>
            <a:pPr marL="285750" indent="-285750">
              <a:lnSpc>
                <a:spcPct val="100000"/>
              </a:lnSpc>
              <a:spcBef>
                <a:spcPts val="0"/>
              </a:spcBef>
              <a:spcAft>
                <a:spcPts val="600"/>
              </a:spcAft>
              <a:buClr>
                <a:srgbClr val="005EB8"/>
              </a:buClr>
              <a:buFont typeface="Wingdings" pitchFamily="2" charset="2"/>
              <a:buChar char="§"/>
            </a:pPr>
            <a:r>
              <a:rPr lang="en-GB" sz="1800" dirty="0">
                <a:effectLst/>
                <a:latin typeface="Arial" panose="020B0604020202020204" pitchFamily="34" charset="0"/>
                <a:ea typeface="Arial MT"/>
                <a:cs typeface="Arial" panose="020B0604020202020204" pitchFamily="34" charset="0"/>
              </a:rPr>
              <a:t>Vaginal bleeding between periods or a year or more after the menopause.</a:t>
            </a:r>
          </a:p>
        </p:txBody>
      </p:sp>
    </p:spTree>
    <p:extLst>
      <p:ext uri="{BB962C8B-B14F-4D97-AF65-F5344CB8AC3E}">
        <p14:creationId xmlns:p14="http://schemas.microsoft.com/office/powerpoint/2010/main" val="102506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Medical emergencies</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8862588" cy="4229965"/>
          </a:xfrm>
        </p:spPr>
        <p:txBody>
          <a:bodyPr/>
          <a:lstStyle/>
          <a:p>
            <a:pPr marL="0" indent="0">
              <a:lnSpc>
                <a:spcPct val="100000"/>
              </a:lnSpc>
              <a:spcBef>
                <a:spcPts val="0"/>
              </a:spcBef>
              <a:spcAft>
                <a:spcPts val="600"/>
              </a:spcAft>
              <a:buNone/>
            </a:pPr>
            <a:r>
              <a:rPr lang="en-US" sz="1800" dirty="0">
                <a:solidFill>
                  <a:schemeClr val="tx1"/>
                </a:solidFill>
                <a:effectLst/>
                <a:latin typeface="Arial" panose="020B0604020202020204" pitchFamily="34" charset="0"/>
                <a:ea typeface="Arial MT"/>
                <a:cs typeface="Arial" panose="020B0604020202020204" pitchFamily="34" charset="0"/>
              </a:rPr>
              <a:t>There may be occasions when the early signs of deterioration may be a medical emergency. In these cases, contact 999 immediately. Such occasions include:</a:t>
            </a:r>
          </a:p>
          <a:p>
            <a:pPr marL="0" indent="0">
              <a:lnSpc>
                <a:spcPct val="100000"/>
              </a:lnSpc>
              <a:spcBef>
                <a:spcPts val="0"/>
              </a:spcBef>
              <a:spcAft>
                <a:spcPts val="600"/>
              </a:spcAft>
              <a:buNone/>
            </a:pPr>
            <a:endParaRPr lang="en-US" sz="1800" dirty="0">
              <a:solidFill>
                <a:schemeClr val="tx1"/>
              </a:solidFill>
              <a:effectLst/>
              <a:latin typeface="Arial" panose="020B0604020202020204" pitchFamily="34" charset="0"/>
              <a:ea typeface="Arial MT"/>
              <a:cs typeface="Arial" panose="020B0604020202020204" pitchFamily="34" charset="0"/>
            </a:endParaRPr>
          </a:p>
          <a:p>
            <a:pPr lvl="1">
              <a:lnSpc>
                <a:spcPct val="100000"/>
              </a:lnSpc>
              <a:spcBef>
                <a:spcPts val="0"/>
              </a:spcBef>
              <a:spcAft>
                <a:spcPts val="600"/>
              </a:spcAft>
            </a:pPr>
            <a:r>
              <a:rPr lang="en-GB" sz="1800" dirty="0">
                <a:solidFill>
                  <a:schemeClr val="tx1"/>
                </a:solidFill>
                <a:effectLst/>
                <a:latin typeface="Arial" panose="020B0604020202020204" pitchFamily="34" charset="0"/>
                <a:ea typeface="Arial MT"/>
                <a:cs typeface="Arial" panose="020B0604020202020204" pitchFamily="34" charset="0"/>
              </a:rPr>
              <a:t>where the person is unable to breathe.</a:t>
            </a:r>
          </a:p>
          <a:p>
            <a:pPr lvl="1">
              <a:lnSpc>
                <a:spcPct val="100000"/>
              </a:lnSpc>
              <a:spcBef>
                <a:spcPts val="0"/>
              </a:spcBef>
              <a:spcAft>
                <a:spcPts val="600"/>
              </a:spcAft>
            </a:pPr>
            <a:r>
              <a:rPr lang="en-GB" sz="1800" dirty="0">
                <a:solidFill>
                  <a:schemeClr val="tx1"/>
                </a:solidFill>
                <a:effectLst/>
                <a:latin typeface="Arial" panose="020B0604020202020204" pitchFamily="34" charset="0"/>
                <a:ea typeface="Arial MT"/>
                <a:cs typeface="Arial" panose="020B0604020202020204" pitchFamily="34" charset="0"/>
              </a:rPr>
              <a:t>chest pain or suspected heart attack. Remember that symptoms of a heart </a:t>
            </a:r>
            <a:r>
              <a:rPr lang="en-GB" sz="1800" strike="sngStrike" dirty="0">
                <a:solidFill>
                  <a:schemeClr val="tx1"/>
                </a:solidFill>
                <a:effectLst/>
                <a:latin typeface="Arial" panose="020B0604020202020204" pitchFamily="34" charset="0"/>
                <a:ea typeface="Arial MT"/>
                <a:cs typeface="Arial" panose="020B0604020202020204" pitchFamily="34" charset="0"/>
              </a:rPr>
              <a:t>for</a:t>
            </a:r>
            <a:r>
              <a:rPr lang="en-GB" sz="1800" dirty="0">
                <a:solidFill>
                  <a:schemeClr val="tx1"/>
                </a:solidFill>
                <a:effectLst/>
                <a:latin typeface="Arial" panose="020B0604020202020204" pitchFamily="34" charset="0"/>
                <a:ea typeface="Arial MT"/>
                <a:cs typeface="Arial" panose="020B0604020202020204" pitchFamily="34" charset="0"/>
              </a:rPr>
              <a:t> in women are different to those in men. </a:t>
            </a:r>
          </a:p>
          <a:p>
            <a:pPr lvl="1">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where the person is displaying signs consistent with having a stroke (FAST)</a:t>
            </a:r>
          </a:p>
          <a:p>
            <a:pPr lvl="1">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prolonged seizure where the person does not have a care plan in place to manage it or they are finding it hard to breathe</a:t>
            </a:r>
          </a:p>
          <a:p>
            <a:pPr lvl="1">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where the person has sustained a significant injury – e.g. a fracture or head injury</a:t>
            </a:r>
          </a:p>
          <a:p>
            <a:pPr marL="0" indent="0">
              <a:lnSpc>
                <a:spcPct val="100000"/>
              </a:lnSpc>
              <a:spcBef>
                <a:spcPts val="0"/>
              </a:spcBef>
              <a:buNone/>
            </a:pPr>
            <a:endParaRPr lang="en-US"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r>
              <a:rPr lang="en-US" sz="1800" dirty="0">
                <a:solidFill>
                  <a:schemeClr val="tx1"/>
                </a:solidFill>
                <a:latin typeface="Arial" panose="020B0604020202020204" pitchFamily="34" charset="0"/>
                <a:ea typeface="Arial MT"/>
                <a:cs typeface="Arial" panose="020B0604020202020204" pitchFamily="34" charset="0"/>
              </a:rPr>
              <a:t>How one person interprets pain may be different to how another person interprets it.</a:t>
            </a:r>
            <a:endParaRPr lang="en-GB"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endParaRPr lang="en-US" sz="1800" dirty="0">
              <a:solidFill>
                <a:schemeClr val="tx1"/>
              </a:solidFill>
              <a:effectLst/>
              <a:latin typeface="Arial" panose="020B0604020202020204" pitchFamily="34" charset="0"/>
              <a:ea typeface="Arial MT"/>
              <a:cs typeface="Arial" panose="020B0604020202020204" pitchFamily="34" charset="0"/>
            </a:endParaRPr>
          </a:p>
        </p:txBody>
      </p:sp>
      <p:sp>
        <p:nvSpPr>
          <p:cNvPr id="5" name="TextBox 4">
            <a:extLst>
              <a:ext uri="{FF2B5EF4-FFF2-40B4-BE49-F238E27FC236}">
                <a16:creationId xmlns:a16="http://schemas.microsoft.com/office/drawing/2014/main" id="{0918317B-8F51-90A8-CF49-05B4CF11875F}"/>
              </a:ext>
            </a:extLst>
          </p:cNvPr>
          <p:cNvSpPr txBox="1"/>
          <p:nvPr/>
        </p:nvSpPr>
        <p:spPr>
          <a:xfrm>
            <a:off x="490304" y="5580993"/>
            <a:ext cx="8862588" cy="369332"/>
          </a:xfrm>
          <a:prstGeom prst="rect">
            <a:avLst/>
          </a:prstGeom>
          <a:solidFill>
            <a:srgbClr val="BA0C2F"/>
          </a:solidFill>
        </p:spPr>
        <p:txBody>
          <a:bodyPr wrap="square" rtlCol="0">
            <a:spAutoFit/>
          </a:bodyPr>
          <a:lstStyle/>
          <a:p>
            <a:r>
              <a:rPr lang="en-US" sz="1800" b="1" dirty="0">
                <a:solidFill>
                  <a:schemeClr val="bg1"/>
                </a:solidFill>
                <a:effectLst/>
                <a:latin typeface="Arial" panose="020B0604020202020204" pitchFamily="34" charset="0"/>
                <a:ea typeface="Arial MT"/>
                <a:cs typeface="Arial MT"/>
              </a:rPr>
              <a:t>If in doubt,</a:t>
            </a:r>
            <a:r>
              <a:rPr lang="en-US" sz="1800" b="1" spc="8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get</a:t>
            </a:r>
            <a:r>
              <a:rPr lang="en-US" sz="1800" b="1" spc="9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it</a:t>
            </a:r>
            <a:r>
              <a:rPr lang="en-US" sz="1800" b="1" spc="19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checked</a:t>
            </a:r>
            <a:r>
              <a:rPr lang="en-US" sz="1800" b="1" spc="14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out.</a:t>
            </a:r>
            <a:r>
              <a:rPr lang="en-US" sz="1800" b="1" spc="9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Remember</a:t>
            </a:r>
            <a:r>
              <a:rPr lang="en-US" sz="1800" b="1" spc="20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to</a:t>
            </a:r>
            <a:r>
              <a:rPr lang="en-US" sz="1800" b="1" spc="14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use</a:t>
            </a:r>
            <a:r>
              <a:rPr lang="en-US" sz="1800" b="1" spc="40"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SBARD</a:t>
            </a:r>
            <a:r>
              <a:rPr lang="en-US" sz="1800" b="1" spc="7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when</a:t>
            </a:r>
            <a:r>
              <a:rPr lang="en-US" sz="1800" b="1" spc="14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contacting</a:t>
            </a:r>
            <a:r>
              <a:rPr lang="en-US" sz="1800" b="1" spc="245" dirty="0">
                <a:solidFill>
                  <a:schemeClr val="bg1"/>
                </a:solidFill>
                <a:effectLst/>
                <a:latin typeface="Arial" panose="020B0604020202020204" pitchFamily="34" charset="0"/>
                <a:ea typeface="Arial MT"/>
                <a:cs typeface="Arial MT"/>
              </a:rPr>
              <a:t> </a:t>
            </a:r>
            <a:r>
              <a:rPr lang="en-US" sz="1800" b="1" dirty="0">
                <a:solidFill>
                  <a:schemeClr val="bg1"/>
                </a:solidFill>
                <a:effectLst/>
                <a:latin typeface="Arial" panose="020B0604020202020204" pitchFamily="34" charset="0"/>
                <a:ea typeface="Arial MT"/>
                <a:cs typeface="Arial MT"/>
              </a:rPr>
              <a:t>999.</a:t>
            </a:r>
            <a:endParaRPr lang="en-GB" sz="1800" dirty="0">
              <a:solidFill>
                <a:schemeClr val="bg1"/>
              </a:solidFill>
              <a:effectLst/>
              <a:latin typeface="Arial MT"/>
              <a:ea typeface="Arial MT"/>
              <a:cs typeface="Arial MT"/>
            </a:endParaRPr>
          </a:p>
        </p:txBody>
      </p:sp>
      <p:pic>
        <p:nvPicPr>
          <p:cNvPr id="7" name="Picture 6" descr="Icon&#10;&#10;Description automatically generated">
            <a:extLst>
              <a:ext uri="{FF2B5EF4-FFF2-40B4-BE49-F238E27FC236}">
                <a16:creationId xmlns:a16="http://schemas.microsoft.com/office/drawing/2014/main" id="{5EDC2AC8-6A79-B359-F494-203D3B399B43}"/>
              </a:ext>
            </a:extLst>
          </p:cNvPr>
          <p:cNvPicPr>
            <a:picLocks noChangeAspect="1"/>
          </p:cNvPicPr>
          <p:nvPr/>
        </p:nvPicPr>
        <p:blipFill>
          <a:blip r:embed="rId2"/>
          <a:stretch>
            <a:fillRect/>
          </a:stretch>
        </p:blipFill>
        <p:spPr>
          <a:xfrm>
            <a:off x="9745500" y="4327230"/>
            <a:ext cx="974266" cy="974266"/>
          </a:xfrm>
          <a:prstGeom prst="rect">
            <a:avLst/>
          </a:prstGeom>
        </p:spPr>
      </p:pic>
      <p:pic>
        <p:nvPicPr>
          <p:cNvPr id="9" name="Picture 8" descr="Icon&#10;&#10;Description automatically generated">
            <a:extLst>
              <a:ext uri="{FF2B5EF4-FFF2-40B4-BE49-F238E27FC236}">
                <a16:creationId xmlns:a16="http://schemas.microsoft.com/office/drawing/2014/main" id="{E15FEEAB-6CD3-AC76-4A9B-86F8553050FD}"/>
              </a:ext>
            </a:extLst>
          </p:cNvPr>
          <p:cNvPicPr>
            <a:picLocks noChangeAspect="1"/>
          </p:cNvPicPr>
          <p:nvPr/>
        </p:nvPicPr>
        <p:blipFill>
          <a:blip r:embed="rId3"/>
          <a:stretch>
            <a:fillRect/>
          </a:stretch>
        </p:blipFill>
        <p:spPr>
          <a:xfrm>
            <a:off x="9684122" y="3230364"/>
            <a:ext cx="1000586" cy="1000586"/>
          </a:xfrm>
          <a:prstGeom prst="rect">
            <a:avLst/>
          </a:prstGeom>
        </p:spPr>
      </p:pic>
      <p:pic>
        <p:nvPicPr>
          <p:cNvPr id="11" name="Picture 10" descr="Icon&#10;&#10;Description automatically generated">
            <a:extLst>
              <a:ext uri="{FF2B5EF4-FFF2-40B4-BE49-F238E27FC236}">
                <a16:creationId xmlns:a16="http://schemas.microsoft.com/office/drawing/2014/main" id="{5C7DE96F-A6D4-C17A-A2DF-9FBAE8A4937F}"/>
              </a:ext>
            </a:extLst>
          </p:cNvPr>
          <p:cNvPicPr>
            <a:picLocks noChangeAspect="1"/>
          </p:cNvPicPr>
          <p:nvPr/>
        </p:nvPicPr>
        <p:blipFill>
          <a:blip r:embed="rId4"/>
          <a:stretch>
            <a:fillRect/>
          </a:stretch>
        </p:blipFill>
        <p:spPr>
          <a:xfrm>
            <a:off x="9544710" y="1994082"/>
            <a:ext cx="1175056" cy="1175056"/>
          </a:xfrm>
          <a:prstGeom prst="rect">
            <a:avLst/>
          </a:prstGeom>
        </p:spPr>
      </p:pic>
      <p:pic>
        <p:nvPicPr>
          <p:cNvPr id="13" name="Picture 12" descr="Icon&#10;&#10;Description automatically generated">
            <a:extLst>
              <a:ext uri="{FF2B5EF4-FFF2-40B4-BE49-F238E27FC236}">
                <a16:creationId xmlns:a16="http://schemas.microsoft.com/office/drawing/2014/main" id="{F3B092C1-C8ED-EAFE-BEF3-83FF2AFDA367}"/>
              </a:ext>
            </a:extLst>
          </p:cNvPr>
          <p:cNvPicPr>
            <a:picLocks noChangeAspect="1"/>
          </p:cNvPicPr>
          <p:nvPr/>
        </p:nvPicPr>
        <p:blipFill>
          <a:blip r:embed="rId5"/>
          <a:stretch>
            <a:fillRect/>
          </a:stretch>
        </p:blipFill>
        <p:spPr>
          <a:xfrm>
            <a:off x="9568345" y="1037534"/>
            <a:ext cx="956348" cy="956348"/>
          </a:xfrm>
          <a:prstGeom prst="rect">
            <a:avLst/>
          </a:prstGeom>
        </p:spPr>
      </p:pic>
      <p:sp>
        <p:nvSpPr>
          <p:cNvPr id="16" name="TextBox 15">
            <a:extLst>
              <a:ext uri="{FF2B5EF4-FFF2-40B4-BE49-F238E27FC236}">
                <a16:creationId xmlns:a16="http://schemas.microsoft.com/office/drawing/2014/main" id="{61C1EAFD-BB54-20E2-2B62-057C1267EE8D}"/>
              </a:ext>
            </a:extLst>
          </p:cNvPr>
          <p:cNvSpPr txBox="1"/>
          <p:nvPr/>
        </p:nvSpPr>
        <p:spPr>
          <a:xfrm>
            <a:off x="10619370" y="1252566"/>
            <a:ext cx="128419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F</a:t>
            </a:r>
            <a:r>
              <a:rPr lang="en-US" sz="1600" dirty="0">
                <a:latin typeface="Arial" panose="020B0604020202020204" pitchFamily="34" charset="0"/>
                <a:cs typeface="Arial" panose="020B0604020202020204" pitchFamily="34" charset="0"/>
              </a:rPr>
              <a:t>acial</a:t>
            </a:r>
          </a:p>
          <a:p>
            <a:r>
              <a:rPr lang="en-US" sz="1600" dirty="0">
                <a:latin typeface="Arial" panose="020B0604020202020204" pitchFamily="34" charset="0"/>
                <a:cs typeface="Arial" panose="020B0604020202020204" pitchFamily="34" charset="0"/>
              </a:rPr>
              <a:t>weakness</a:t>
            </a:r>
          </a:p>
        </p:txBody>
      </p:sp>
      <p:sp>
        <p:nvSpPr>
          <p:cNvPr id="17" name="TextBox 16">
            <a:extLst>
              <a:ext uri="{FF2B5EF4-FFF2-40B4-BE49-F238E27FC236}">
                <a16:creationId xmlns:a16="http://schemas.microsoft.com/office/drawing/2014/main" id="{232DA168-DD3A-FAF7-7EB8-F9C638203C12}"/>
              </a:ext>
            </a:extLst>
          </p:cNvPr>
          <p:cNvSpPr txBox="1"/>
          <p:nvPr/>
        </p:nvSpPr>
        <p:spPr>
          <a:xfrm>
            <a:off x="10619370" y="2229188"/>
            <a:ext cx="128419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a:t>
            </a:r>
            <a:r>
              <a:rPr lang="en-US" sz="1600" dirty="0">
                <a:latin typeface="Arial" panose="020B0604020202020204" pitchFamily="34" charset="0"/>
                <a:cs typeface="Arial" panose="020B0604020202020204" pitchFamily="34" charset="0"/>
              </a:rPr>
              <a:t>rm</a:t>
            </a:r>
          </a:p>
          <a:p>
            <a:r>
              <a:rPr lang="en-US" sz="1600" dirty="0">
                <a:latin typeface="Arial" panose="020B0604020202020204" pitchFamily="34" charset="0"/>
                <a:cs typeface="Arial" panose="020B0604020202020204" pitchFamily="34" charset="0"/>
              </a:rPr>
              <a:t>weakness</a:t>
            </a:r>
          </a:p>
        </p:txBody>
      </p:sp>
      <p:sp>
        <p:nvSpPr>
          <p:cNvPr id="18" name="TextBox 17">
            <a:extLst>
              <a:ext uri="{FF2B5EF4-FFF2-40B4-BE49-F238E27FC236}">
                <a16:creationId xmlns:a16="http://schemas.microsoft.com/office/drawing/2014/main" id="{6181C2D7-3CEC-6CF8-B8D0-8091557F2662}"/>
              </a:ext>
            </a:extLst>
          </p:cNvPr>
          <p:cNvSpPr txBox="1"/>
          <p:nvPr/>
        </p:nvSpPr>
        <p:spPr>
          <a:xfrm>
            <a:off x="10619370" y="3369044"/>
            <a:ext cx="128419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a:t>
            </a:r>
            <a:r>
              <a:rPr lang="en-US" sz="1600" dirty="0">
                <a:latin typeface="Arial" panose="020B0604020202020204" pitchFamily="34" charset="0"/>
                <a:cs typeface="Arial" panose="020B0604020202020204" pitchFamily="34" charset="0"/>
              </a:rPr>
              <a:t>peech</a:t>
            </a:r>
          </a:p>
          <a:p>
            <a:r>
              <a:rPr lang="en-US" sz="1600" dirty="0">
                <a:latin typeface="Arial" panose="020B0604020202020204" pitchFamily="34" charset="0"/>
                <a:cs typeface="Arial" panose="020B0604020202020204" pitchFamily="34" charset="0"/>
              </a:rPr>
              <a:t>problems</a:t>
            </a:r>
          </a:p>
        </p:txBody>
      </p:sp>
      <p:sp>
        <p:nvSpPr>
          <p:cNvPr id="19" name="TextBox 18">
            <a:extLst>
              <a:ext uri="{FF2B5EF4-FFF2-40B4-BE49-F238E27FC236}">
                <a16:creationId xmlns:a16="http://schemas.microsoft.com/office/drawing/2014/main" id="{5941D068-EAC5-3732-8529-C1D0942F757B}"/>
              </a:ext>
            </a:extLst>
          </p:cNvPr>
          <p:cNvSpPr txBox="1"/>
          <p:nvPr/>
        </p:nvSpPr>
        <p:spPr>
          <a:xfrm>
            <a:off x="10619370" y="4430856"/>
            <a:ext cx="128419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ime</a:t>
            </a:r>
          </a:p>
          <a:p>
            <a:r>
              <a:rPr lang="en-US" sz="1600" dirty="0">
                <a:latin typeface="Arial" panose="020B0604020202020204" pitchFamily="34" charset="0"/>
                <a:cs typeface="Arial" panose="020B0604020202020204" pitchFamily="34" charset="0"/>
              </a:rPr>
              <a:t>To call 999</a:t>
            </a:r>
          </a:p>
        </p:txBody>
      </p:sp>
      <p:cxnSp>
        <p:nvCxnSpPr>
          <p:cNvPr id="21" name="Straight Connector 20">
            <a:extLst>
              <a:ext uri="{FF2B5EF4-FFF2-40B4-BE49-F238E27FC236}">
                <a16:creationId xmlns:a16="http://schemas.microsoft.com/office/drawing/2014/main" id="{40864B0B-7069-9F80-3F24-CD77A3731262}"/>
              </a:ext>
            </a:extLst>
          </p:cNvPr>
          <p:cNvCxnSpPr/>
          <p:nvPr/>
        </p:nvCxnSpPr>
        <p:spPr>
          <a:xfrm>
            <a:off x="9448801" y="1252566"/>
            <a:ext cx="0" cy="3901744"/>
          </a:xfrm>
          <a:prstGeom prst="line">
            <a:avLst/>
          </a:prstGeom>
          <a:ln w="38100">
            <a:solidFill>
              <a:srgbClr val="3781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78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448B3-954E-8B53-67EC-77F1E4B6BB06}"/>
              </a:ext>
            </a:extLst>
          </p:cNvPr>
          <p:cNvSpPr>
            <a:spLocks noGrp="1"/>
          </p:cNvSpPr>
          <p:nvPr>
            <p:ph type="title"/>
          </p:nvPr>
        </p:nvSpPr>
        <p:spPr>
          <a:xfrm>
            <a:off x="469285" y="2355403"/>
            <a:ext cx="5290384" cy="1616074"/>
          </a:xfrm>
        </p:spPr>
        <p:txBody>
          <a:bodyPr/>
          <a:lstStyle/>
          <a:p>
            <a:r>
              <a:rPr lang="en-US" sz="5400" dirty="0"/>
              <a:t>Comfort break </a:t>
            </a:r>
            <a:br>
              <a:rPr lang="en-US" sz="5400" dirty="0"/>
            </a:br>
            <a:r>
              <a:rPr lang="en-US" dirty="0"/>
              <a:t>(time for a stretch)</a:t>
            </a:r>
            <a:br>
              <a:rPr lang="en-US" sz="2000" dirty="0"/>
            </a:br>
            <a:endParaRPr lang="en-US" dirty="0"/>
          </a:p>
        </p:txBody>
      </p:sp>
    </p:spTree>
    <p:extLst>
      <p:ext uri="{BB962C8B-B14F-4D97-AF65-F5344CB8AC3E}">
        <p14:creationId xmlns:p14="http://schemas.microsoft.com/office/powerpoint/2010/main" val="42091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EA085-0B2B-25B9-0989-2CA9B6C61BE0}"/>
              </a:ext>
            </a:extLst>
          </p:cNvPr>
          <p:cNvSpPr>
            <a:spLocks noGrp="1"/>
          </p:cNvSpPr>
          <p:nvPr>
            <p:ph type="title"/>
          </p:nvPr>
        </p:nvSpPr>
        <p:spPr>
          <a:xfrm>
            <a:off x="490305" y="441326"/>
            <a:ext cx="6656729" cy="1287200"/>
          </a:xfrm>
        </p:spPr>
        <p:txBody>
          <a:bodyPr/>
          <a:lstStyle/>
          <a:p>
            <a:r>
              <a:rPr lang="en-US" dirty="0"/>
              <a:t>Do you know who to tell if you are worried about someone you care for?</a:t>
            </a:r>
            <a:br>
              <a:rPr lang="en-US" dirty="0"/>
            </a:br>
            <a:endParaRPr lang="en-US" dirty="0"/>
          </a:p>
        </p:txBody>
      </p:sp>
      <p:pic>
        <p:nvPicPr>
          <p:cNvPr id="6" name="Picture 5" descr="Icon&#10;&#10;Description automatically generated">
            <a:extLst>
              <a:ext uri="{FF2B5EF4-FFF2-40B4-BE49-F238E27FC236}">
                <a16:creationId xmlns:a16="http://schemas.microsoft.com/office/drawing/2014/main" id="{49519558-BD23-A7EB-BA75-EFC154AC2B15}"/>
              </a:ext>
            </a:extLst>
          </p:cNvPr>
          <p:cNvPicPr>
            <a:picLocks noChangeAspect="1"/>
          </p:cNvPicPr>
          <p:nvPr/>
        </p:nvPicPr>
        <p:blipFill>
          <a:blip r:embed="rId2"/>
          <a:stretch>
            <a:fillRect/>
          </a:stretch>
        </p:blipFill>
        <p:spPr>
          <a:xfrm>
            <a:off x="9329505" y="1937224"/>
            <a:ext cx="1491776" cy="1491776"/>
          </a:xfrm>
          <a:prstGeom prst="rect">
            <a:avLst/>
          </a:prstGeom>
        </p:spPr>
      </p:pic>
      <p:sp>
        <p:nvSpPr>
          <p:cNvPr id="7" name="TextBox 6">
            <a:extLst>
              <a:ext uri="{FF2B5EF4-FFF2-40B4-BE49-F238E27FC236}">
                <a16:creationId xmlns:a16="http://schemas.microsoft.com/office/drawing/2014/main" id="{AB668D62-0A17-05E9-2718-38872B63B0C4}"/>
              </a:ext>
            </a:extLst>
          </p:cNvPr>
          <p:cNvSpPr txBox="1"/>
          <p:nvPr/>
        </p:nvSpPr>
        <p:spPr>
          <a:xfrm>
            <a:off x="490305" y="2294534"/>
            <a:ext cx="5122219" cy="2985433"/>
          </a:xfrm>
          <a:prstGeom prst="rect">
            <a:avLst/>
          </a:prstGeom>
          <a:noFill/>
        </p:spPr>
        <p:txBody>
          <a:bodyPr wrap="square" rtlCol="0">
            <a:spAutoFit/>
          </a:bodyPr>
          <a:lstStyle/>
          <a:p>
            <a:r>
              <a:rPr lang="en-US" sz="2800" b="1" dirty="0">
                <a:solidFill>
                  <a:srgbClr val="37819D"/>
                </a:solidFill>
              </a:rPr>
              <a:t>Telling someone you are worried (SBARD)</a:t>
            </a:r>
          </a:p>
          <a:p>
            <a:endParaRPr lang="en-US" sz="2800" b="1" dirty="0">
              <a:solidFill>
                <a:srgbClr val="37819D"/>
              </a:solidFill>
            </a:endParaRPr>
          </a:p>
          <a:p>
            <a:r>
              <a:rPr lang="en-US" sz="2800" u="sng" dirty="0">
                <a:solidFill>
                  <a:srgbClr val="005EB8"/>
                </a:solidFill>
                <a:effectLst/>
                <a:latin typeface="Arial MT"/>
                <a:ea typeface="Arial MT"/>
                <a:cs typeface="Arial MT"/>
                <a:hlinkClick r:id="rId3"/>
              </a:rPr>
              <a:t>Telling</a:t>
            </a:r>
            <a:r>
              <a:rPr lang="en-US" sz="2800" u="sng" spc="-7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someone</a:t>
            </a:r>
            <a:r>
              <a:rPr lang="en-US" sz="2800" u="sng" spc="-65"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you</a:t>
            </a:r>
            <a:r>
              <a:rPr lang="en-US" sz="2800" u="sng" spc="5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are</a:t>
            </a:r>
            <a:r>
              <a:rPr lang="en-US" sz="2800" u="sng" spc="5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worried</a:t>
            </a:r>
            <a:r>
              <a:rPr lang="en-US" sz="2800" u="sng" spc="-6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(SBARD)</a:t>
            </a:r>
            <a:r>
              <a:rPr lang="en-US" sz="2800" u="sng" spc="10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a:t>
            </a:r>
            <a:r>
              <a:rPr lang="en-US" sz="2800" u="sng" spc="60" dirty="0">
                <a:solidFill>
                  <a:srgbClr val="005EB8"/>
                </a:solidFill>
                <a:effectLst/>
                <a:latin typeface="Arial MT"/>
                <a:ea typeface="Arial MT"/>
                <a:cs typeface="Arial MT"/>
                <a:hlinkClick r:id="rId3"/>
              </a:rPr>
              <a:t> </a:t>
            </a:r>
            <a:r>
              <a:rPr lang="en-US" sz="2800" u="sng" dirty="0">
                <a:solidFill>
                  <a:srgbClr val="005EB8"/>
                </a:solidFill>
                <a:effectLst/>
                <a:latin typeface="Arial MT"/>
                <a:ea typeface="Arial MT"/>
                <a:cs typeface="Arial MT"/>
                <a:hlinkClick r:id="rId3"/>
              </a:rPr>
              <a:t>YouTube</a:t>
            </a:r>
            <a:endParaRPr lang="en-GB" sz="2800" dirty="0">
              <a:effectLst/>
              <a:latin typeface="Arial MT"/>
              <a:ea typeface="Arial MT"/>
              <a:cs typeface="Arial MT"/>
            </a:endParaRPr>
          </a:p>
          <a:p>
            <a:endParaRPr lang="en-US" sz="2800" b="1" dirty="0">
              <a:solidFill>
                <a:srgbClr val="37819D"/>
              </a:solidFill>
            </a:endParaRPr>
          </a:p>
          <a:p>
            <a:endParaRPr lang="en-US" sz="2000" b="1" dirty="0"/>
          </a:p>
        </p:txBody>
      </p:sp>
    </p:spTree>
    <p:extLst>
      <p:ext uri="{BB962C8B-B14F-4D97-AF65-F5344CB8AC3E}">
        <p14:creationId xmlns:p14="http://schemas.microsoft.com/office/powerpoint/2010/main" val="155365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6D4DF-44D1-7920-AA16-AC271B7BEA5C}"/>
              </a:ext>
            </a:extLst>
          </p:cNvPr>
          <p:cNvSpPr>
            <a:spLocks noGrp="1"/>
          </p:cNvSpPr>
          <p:nvPr>
            <p:ph type="title"/>
          </p:nvPr>
        </p:nvSpPr>
        <p:spPr/>
        <p:txBody>
          <a:bodyPr/>
          <a:lstStyle/>
          <a:p>
            <a:r>
              <a:rPr lang="en-US" dirty="0"/>
              <a:t>How could you do this?</a:t>
            </a:r>
          </a:p>
        </p:txBody>
      </p:sp>
      <p:pic>
        <p:nvPicPr>
          <p:cNvPr id="13" name="Picture 12" descr="A picture containing person&#10;&#10;Description automatically generated">
            <a:extLst>
              <a:ext uri="{FF2B5EF4-FFF2-40B4-BE49-F238E27FC236}">
                <a16:creationId xmlns:a16="http://schemas.microsoft.com/office/drawing/2014/main" id="{41AA2683-0539-D97F-896D-2EF1C1516B97}"/>
              </a:ext>
            </a:extLst>
          </p:cNvPr>
          <p:cNvPicPr>
            <a:picLocks noChangeAspect="1"/>
          </p:cNvPicPr>
          <p:nvPr/>
        </p:nvPicPr>
        <p:blipFill>
          <a:blip r:embed="rId2"/>
          <a:stretch>
            <a:fillRect/>
          </a:stretch>
        </p:blipFill>
        <p:spPr>
          <a:xfrm>
            <a:off x="0" y="1181128"/>
            <a:ext cx="6743615" cy="4495743"/>
          </a:xfrm>
          <a:prstGeom prst="rect">
            <a:avLst/>
          </a:prstGeom>
        </p:spPr>
      </p:pic>
    </p:spTree>
    <p:extLst>
      <p:ext uri="{BB962C8B-B14F-4D97-AF65-F5344CB8AC3E}">
        <p14:creationId xmlns:p14="http://schemas.microsoft.com/office/powerpoint/2010/main" val="806267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C1397C-A663-3524-148D-ACDD9AF08289}"/>
              </a:ext>
            </a:extLst>
          </p:cNvPr>
          <p:cNvSpPr>
            <a:spLocks noGrp="1"/>
          </p:cNvSpPr>
          <p:nvPr>
            <p:ph type="body" sz="quarter" idx="12"/>
          </p:nvPr>
        </p:nvSpPr>
        <p:spPr>
          <a:xfrm>
            <a:off x="490304" y="1750421"/>
            <a:ext cx="4817419" cy="2863620"/>
          </a:xfrm>
        </p:spPr>
        <p:txBody>
          <a:bodyPr/>
          <a:lstStyle/>
          <a:p>
            <a:pPr marL="0" indent="0">
              <a:buNone/>
            </a:pPr>
            <a:r>
              <a:rPr lang="en-US" sz="2400" dirty="0"/>
              <a:t>What do you do if you don’t feel listened to?</a:t>
            </a:r>
          </a:p>
          <a:p>
            <a:pPr marL="0" indent="0">
              <a:buNone/>
            </a:pPr>
            <a:r>
              <a:rPr lang="en-US" sz="2400" dirty="0"/>
              <a:t> </a:t>
            </a:r>
          </a:p>
          <a:p>
            <a:pPr marL="0" indent="0">
              <a:buNone/>
            </a:pPr>
            <a:r>
              <a:rPr lang="en-US" sz="2400" dirty="0"/>
              <a:t>What are the non-verbal signs you can look out for? </a:t>
            </a:r>
          </a:p>
          <a:p>
            <a:pPr marL="0" indent="0">
              <a:buNone/>
            </a:pPr>
            <a:endParaRPr lang="en-US" dirty="0"/>
          </a:p>
        </p:txBody>
      </p:sp>
      <p:pic>
        <p:nvPicPr>
          <p:cNvPr id="13" name="Picture 12" descr="A picture containing person&#10;&#10;Description automatically generated">
            <a:extLst>
              <a:ext uri="{FF2B5EF4-FFF2-40B4-BE49-F238E27FC236}">
                <a16:creationId xmlns:a16="http://schemas.microsoft.com/office/drawing/2014/main" id="{41AA2683-0539-D97F-896D-2EF1C1516B97}"/>
              </a:ext>
            </a:extLst>
          </p:cNvPr>
          <p:cNvPicPr>
            <a:picLocks noChangeAspect="1"/>
          </p:cNvPicPr>
          <p:nvPr/>
        </p:nvPicPr>
        <p:blipFill>
          <a:blip r:embed="rId2"/>
          <a:stretch>
            <a:fillRect/>
          </a:stretch>
        </p:blipFill>
        <p:spPr>
          <a:xfrm>
            <a:off x="4958079" y="1513896"/>
            <a:ext cx="6743615" cy="4495743"/>
          </a:xfrm>
          <a:prstGeom prst="rect">
            <a:avLst/>
          </a:prstGeom>
        </p:spPr>
      </p:pic>
    </p:spTree>
    <p:extLst>
      <p:ext uri="{BB962C8B-B14F-4D97-AF65-F5344CB8AC3E}">
        <p14:creationId xmlns:p14="http://schemas.microsoft.com/office/powerpoint/2010/main" val="24375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9E215B-0669-DFFC-315B-39869E4BD1A8}"/>
              </a:ext>
            </a:extLst>
          </p:cNvPr>
          <p:cNvPicPr>
            <a:picLocks noChangeAspect="1"/>
          </p:cNvPicPr>
          <p:nvPr/>
        </p:nvPicPr>
        <p:blipFill>
          <a:blip r:embed="rId2"/>
          <a:stretch>
            <a:fillRect/>
          </a:stretch>
        </p:blipFill>
        <p:spPr>
          <a:xfrm>
            <a:off x="7023184" y="2633580"/>
            <a:ext cx="5168816" cy="3359730"/>
          </a:xfrm>
          <a:prstGeom prst="rect">
            <a:avLst/>
          </a:prstGeom>
        </p:spPr>
      </p:pic>
      <p:sp>
        <p:nvSpPr>
          <p:cNvPr id="5" name="Text Placeholder 3">
            <a:extLst>
              <a:ext uri="{FF2B5EF4-FFF2-40B4-BE49-F238E27FC236}">
                <a16:creationId xmlns:a16="http://schemas.microsoft.com/office/drawing/2014/main" id="{8576B349-5812-1CB0-793B-51F152A44096}"/>
              </a:ext>
            </a:extLst>
          </p:cNvPr>
          <p:cNvSpPr txBox="1">
            <a:spLocks/>
          </p:cNvSpPr>
          <p:nvPr/>
        </p:nvSpPr>
        <p:spPr>
          <a:xfrm>
            <a:off x="490304" y="1351028"/>
            <a:ext cx="10863496" cy="2551899"/>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rgbClr val="005EB8"/>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itchFamily="2" charset="2"/>
              <a:buNone/>
            </a:pPr>
            <a:r>
              <a:rPr lang="en-US" sz="2400" dirty="0">
                <a:solidFill>
                  <a:schemeClr val="tx1"/>
                </a:solidFill>
                <a:latin typeface="Arial" panose="020B0604020202020204" pitchFamily="34" charset="0"/>
                <a:ea typeface="Arial MT"/>
                <a:cs typeface="Arial" panose="020B0604020202020204" pitchFamily="34" charset="0"/>
              </a:rPr>
              <a:t>If you are worried about someone’s health, call for help without delay. </a:t>
            </a:r>
            <a:endParaRPr lang="en-GB" sz="1800" dirty="0">
              <a:solidFill>
                <a:schemeClr val="tx1"/>
              </a:solidFill>
              <a:latin typeface="Arial" panose="020B0604020202020204" pitchFamily="34" charset="0"/>
              <a:ea typeface="Arial MT"/>
              <a:cs typeface="Arial" panose="020B0604020202020204" pitchFamily="34" charset="0"/>
            </a:endParaRPr>
          </a:p>
          <a:p>
            <a:pPr marL="0" indent="0">
              <a:lnSpc>
                <a:spcPct val="100000"/>
              </a:lnSpc>
              <a:spcBef>
                <a:spcPts val="0"/>
              </a:spcBef>
              <a:spcAft>
                <a:spcPts val="1200"/>
              </a:spcAft>
              <a:buFont typeface="Wingdings" pitchFamily="2" charset="2"/>
              <a:buNone/>
            </a:pPr>
            <a:endParaRPr lang="en-US" sz="1800" dirty="0">
              <a:solidFill>
                <a:schemeClr val="tx1"/>
              </a:solidFill>
              <a:latin typeface="Arial" panose="020B0604020202020204" pitchFamily="34" charset="0"/>
              <a:ea typeface="Arial MT"/>
              <a:cs typeface="Arial" panose="020B0604020202020204" pitchFamily="34" charset="0"/>
            </a:endParaRPr>
          </a:p>
          <a:p>
            <a:pPr marL="0" indent="0">
              <a:lnSpc>
                <a:spcPct val="100000"/>
              </a:lnSpc>
              <a:spcBef>
                <a:spcPts val="0"/>
              </a:spcBef>
              <a:spcAft>
                <a:spcPts val="1200"/>
              </a:spcAft>
              <a:buFont typeface="Wingdings" pitchFamily="2" charset="2"/>
              <a:buNone/>
            </a:pPr>
            <a:r>
              <a:rPr lang="en-US" sz="1800" dirty="0">
                <a:solidFill>
                  <a:schemeClr val="tx1"/>
                </a:solidFill>
                <a:latin typeface="Arial" panose="020B0604020202020204" pitchFamily="34" charset="0"/>
                <a:ea typeface="Arial MT"/>
                <a:cs typeface="Arial" panose="020B0604020202020204" pitchFamily="34" charset="0"/>
              </a:rPr>
              <a:t>SBARD helps us to think about:</a:t>
            </a:r>
          </a:p>
          <a:p>
            <a:pPr>
              <a:lnSpc>
                <a:spcPct val="100000"/>
              </a:lnSpc>
              <a:spcBef>
                <a:spcPts val="0"/>
              </a:spcBef>
              <a:spcAft>
                <a:spcPts val="1200"/>
              </a:spcAft>
            </a:pPr>
            <a:r>
              <a:rPr lang="en-US" sz="1800" dirty="0">
                <a:solidFill>
                  <a:schemeClr val="tx1"/>
                </a:solidFill>
                <a:latin typeface="Arial" panose="020B0604020202020204" pitchFamily="34" charset="0"/>
                <a:ea typeface="Arial MT"/>
                <a:cs typeface="Arial" panose="020B0604020202020204" pitchFamily="34" charset="0"/>
              </a:rPr>
              <a:t>What changes have you noticed? How is the person different to usual?</a:t>
            </a:r>
          </a:p>
          <a:p>
            <a:pPr>
              <a:lnSpc>
                <a:spcPct val="100000"/>
              </a:lnSpc>
              <a:spcBef>
                <a:spcPts val="0"/>
              </a:spcBef>
              <a:spcAft>
                <a:spcPts val="1200"/>
              </a:spcAft>
            </a:pPr>
            <a:r>
              <a:rPr lang="en-US" sz="1800" dirty="0">
                <a:solidFill>
                  <a:schemeClr val="tx1"/>
                </a:solidFill>
                <a:latin typeface="Arial" panose="020B0604020202020204" pitchFamily="34" charset="0"/>
                <a:ea typeface="Arial MT"/>
                <a:cs typeface="Arial" panose="020B0604020202020204" pitchFamily="34" charset="0"/>
              </a:rPr>
              <a:t>What ‘soft signs’ and/or symptoms have you noticed?</a:t>
            </a:r>
          </a:p>
          <a:p>
            <a:pPr>
              <a:lnSpc>
                <a:spcPct val="100000"/>
              </a:lnSpc>
              <a:spcBef>
                <a:spcPts val="0"/>
              </a:spcBef>
              <a:spcAft>
                <a:spcPts val="1200"/>
              </a:spcAft>
            </a:pPr>
            <a:r>
              <a:rPr lang="en-US" sz="1800" dirty="0">
                <a:solidFill>
                  <a:schemeClr val="tx1"/>
                </a:solidFill>
                <a:latin typeface="Arial" panose="020B0604020202020204" pitchFamily="34" charset="0"/>
                <a:ea typeface="Arial MT"/>
                <a:cs typeface="Arial" panose="020B0604020202020204" pitchFamily="34" charset="0"/>
              </a:rPr>
              <a:t>What response/help do you need for the person?</a:t>
            </a:r>
          </a:p>
        </p:txBody>
      </p:sp>
      <p:sp>
        <p:nvSpPr>
          <p:cNvPr id="2" name="TextBox 1">
            <a:extLst>
              <a:ext uri="{FF2B5EF4-FFF2-40B4-BE49-F238E27FC236}">
                <a16:creationId xmlns:a16="http://schemas.microsoft.com/office/drawing/2014/main" id="{C85590D7-C014-4C62-43C3-3FEDCFD168DB}"/>
              </a:ext>
            </a:extLst>
          </p:cNvPr>
          <p:cNvSpPr txBox="1"/>
          <p:nvPr/>
        </p:nvSpPr>
        <p:spPr>
          <a:xfrm>
            <a:off x="490304" y="4137102"/>
            <a:ext cx="7025618" cy="646331"/>
          </a:xfrm>
          <a:prstGeom prst="rect">
            <a:avLst/>
          </a:prstGeom>
          <a:noFill/>
        </p:spPr>
        <p:txBody>
          <a:bodyPr wrap="square" rtlCol="0">
            <a:spAutoFit/>
          </a:bodyPr>
          <a:lstStyle/>
          <a:p>
            <a:pPr marL="0" indent="0">
              <a:lnSpc>
                <a:spcPct val="100000"/>
              </a:lnSpc>
              <a:spcBef>
                <a:spcPts val="0"/>
              </a:spcBef>
              <a:buNone/>
            </a:pPr>
            <a:r>
              <a:rPr lang="en-US" sz="1800" b="1">
                <a:solidFill>
                  <a:schemeClr val="tx1"/>
                </a:solidFill>
                <a:effectLst/>
                <a:latin typeface="Arial" panose="020B0604020202020204" pitchFamily="34" charset="0"/>
                <a:ea typeface="Arial MT"/>
                <a:cs typeface="Arial" panose="020B0604020202020204" pitchFamily="34" charset="0"/>
              </a:rPr>
              <a:t>How someone might explain pain can be different to how someone else explains it.</a:t>
            </a:r>
            <a:endParaRPr lang="en-GB" sz="1800" b="1" dirty="0">
              <a:solidFill>
                <a:schemeClr val="tx1"/>
              </a:solidFill>
              <a:effectLst/>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305931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3E48B-CA9B-6D6B-445F-E0067B3DE163}"/>
              </a:ext>
            </a:extLst>
          </p:cNvPr>
          <p:cNvSpPr>
            <a:spLocks noGrp="1"/>
          </p:cNvSpPr>
          <p:nvPr>
            <p:ph type="body" sz="quarter" idx="11"/>
          </p:nvPr>
        </p:nvSpPr>
        <p:spPr>
          <a:xfrm>
            <a:off x="490306" y="1343154"/>
            <a:ext cx="11224174" cy="3147566"/>
          </a:xfrm>
        </p:spPr>
        <p:txBody>
          <a:bodyPr/>
          <a:lstStyle/>
          <a:p>
            <a:pPr marL="0" indent="0">
              <a:spcBef>
                <a:spcPts val="0"/>
              </a:spcBef>
              <a:buNone/>
            </a:pPr>
            <a:r>
              <a:rPr lang="en-US" sz="1600" dirty="0"/>
              <a:t>Sarah is 24 years old and has a learning disability. She does not have any </a:t>
            </a:r>
            <a:br>
              <a:rPr lang="en-US" sz="1600" dirty="0"/>
            </a:br>
            <a:r>
              <a:rPr lang="en-US" sz="1600" dirty="0"/>
              <a:t>additional health needs. Sarah is usually very chatty and has a wicked sense of </a:t>
            </a:r>
            <a:br>
              <a:rPr lang="en-US" sz="1600" dirty="0"/>
            </a:br>
            <a:r>
              <a:rPr lang="en-US" sz="1600" dirty="0" err="1"/>
              <a:t>humour</a:t>
            </a:r>
            <a:r>
              <a:rPr lang="en-US" sz="1600" dirty="0"/>
              <a:t>. She is able to make her needs well known and can be assertive.</a:t>
            </a:r>
          </a:p>
          <a:p>
            <a:pPr marL="0" indent="0">
              <a:spcBef>
                <a:spcPts val="0"/>
              </a:spcBef>
              <a:buNone/>
            </a:pPr>
            <a:endParaRPr lang="en-US" sz="1600" dirty="0"/>
          </a:p>
          <a:p>
            <a:pPr marL="0" indent="0">
              <a:lnSpc>
                <a:spcPct val="100000"/>
              </a:lnSpc>
              <a:spcBef>
                <a:spcPts val="0"/>
              </a:spcBef>
              <a:buNone/>
            </a:pPr>
            <a:r>
              <a:rPr lang="en-US" sz="1600" dirty="0"/>
              <a:t>You notice that in the last two days Sarah has not been ‘herself’, appears restless, pacing, irritable and snappy with </a:t>
            </a:r>
            <a:r>
              <a:rPr lang="en-US" sz="1600" dirty="0" err="1"/>
              <a:t>carers</a:t>
            </a:r>
            <a:r>
              <a:rPr lang="en-US" sz="1600" dirty="0"/>
              <a:t> and housemates. She seems to have lost the sparkle in her eyes and is avoiding eye contact. She also has been not interested with her meals, eating and drinking very little.</a:t>
            </a:r>
          </a:p>
          <a:p>
            <a:pPr marL="0" indent="0">
              <a:lnSpc>
                <a:spcPct val="100000"/>
              </a:lnSpc>
              <a:spcBef>
                <a:spcPts val="0"/>
              </a:spcBef>
              <a:buNone/>
            </a:pPr>
            <a:endParaRPr lang="en-US" sz="1800" b="1" dirty="0">
              <a:solidFill>
                <a:srgbClr val="4F5069"/>
              </a:solidFill>
            </a:endParaRPr>
          </a:p>
          <a:p>
            <a:pPr marL="0" indent="0">
              <a:lnSpc>
                <a:spcPct val="100000"/>
              </a:lnSpc>
              <a:spcBef>
                <a:spcPts val="0"/>
              </a:spcBef>
              <a:buNone/>
            </a:pPr>
            <a:r>
              <a:rPr lang="en-US" sz="1800" b="1" dirty="0">
                <a:solidFill>
                  <a:srgbClr val="4F5069"/>
                </a:solidFill>
              </a:rPr>
              <a:t>Using the SBARD framework, how would you communicate your concerns to the GP?</a:t>
            </a:r>
          </a:p>
          <a:p>
            <a:pPr marL="0" indent="0">
              <a:buNone/>
            </a:pPr>
            <a:endParaRPr lang="en-US" dirty="0"/>
          </a:p>
        </p:txBody>
      </p:sp>
      <p:sp>
        <p:nvSpPr>
          <p:cNvPr id="3" name="Title 2">
            <a:extLst>
              <a:ext uri="{FF2B5EF4-FFF2-40B4-BE49-F238E27FC236}">
                <a16:creationId xmlns:a16="http://schemas.microsoft.com/office/drawing/2014/main" id="{0D7DD6A4-9F4B-6F9F-A580-3D28EAC6CBF7}"/>
              </a:ext>
            </a:extLst>
          </p:cNvPr>
          <p:cNvSpPr>
            <a:spLocks noGrp="1"/>
          </p:cNvSpPr>
          <p:nvPr>
            <p:ph type="title"/>
          </p:nvPr>
        </p:nvSpPr>
        <p:spPr/>
        <p:txBody>
          <a:bodyPr/>
          <a:lstStyle/>
          <a:p>
            <a:r>
              <a:rPr lang="en-US" sz="3200" dirty="0">
                <a:solidFill>
                  <a:srgbClr val="37819D"/>
                </a:solidFill>
              </a:rPr>
              <a:t>SBARD example: </a:t>
            </a:r>
            <a:r>
              <a:rPr lang="en-US" sz="3200" dirty="0">
                <a:solidFill>
                  <a:srgbClr val="4F5069"/>
                </a:solidFill>
              </a:rPr>
              <a:t>Sarah</a:t>
            </a:r>
            <a:r>
              <a:rPr lang="en-US" sz="3200" dirty="0">
                <a:solidFill>
                  <a:srgbClr val="37819D"/>
                </a:solidFill>
              </a:rPr>
              <a:t> </a:t>
            </a:r>
            <a:br>
              <a:rPr lang="en-US" dirty="0"/>
            </a:br>
            <a:endParaRPr lang="en-US" dirty="0"/>
          </a:p>
        </p:txBody>
      </p:sp>
      <p:graphicFrame>
        <p:nvGraphicFramePr>
          <p:cNvPr id="6" name="Diagram 5">
            <a:extLst>
              <a:ext uri="{FF2B5EF4-FFF2-40B4-BE49-F238E27FC236}">
                <a16:creationId xmlns:a16="http://schemas.microsoft.com/office/drawing/2014/main" id="{63758079-6667-74FE-B6B8-D940C08D3D62}"/>
              </a:ext>
            </a:extLst>
          </p:cNvPr>
          <p:cNvGraphicFramePr/>
          <p:nvPr>
            <p:extLst>
              <p:ext uri="{D42A27DB-BD31-4B8C-83A1-F6EECF244321}">
                <p14:modId xmlns:p14="http://schemas.microsoft.com/office/powerpoint/2010/main" val="2651004504"/>
              </p:ext>
            </p:extLst>
          </p:nvPr>
        </p:nvGraphicFramePr>
        <p:xfrm>
          <a:off x="609600" y="3553231"/>
          <a:ext cx="11092094" cy="137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hord 9">
            <a:extLst>
              <a:ext uri="{FF2B5EF4-FFF2-40B4-BE49-F238E27FC236}">
                <a16:creationId xmlns:a16="http://schemas.microsoft.com/office/drawing/2014/main" id="{9447C56D-62BE-6A2F-3DE7-207F3FDBC65E}"/>
              </a:ext>
            </a:extLst>
          </p:cNvPr>
          <p:cNvSpPr/>
          <p:nvPr/>
        </p:nvSpPr>
        <p:spPr>
          <a:xfrm rot="17561803">
            <a:off x="9276843" y="-409556"/>
            <a:ext cx="1369535" cy="1369535"/>
          </a:xfrm>
          <a:prstGeom prst="cho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25949-7ED7-DC2B-DD21-B67D98A3305F}"/>
              </a:ext>
            </a:extLst>
          </p:cNvPr>
          <p:cNvSpPr/>
          <p:nvPr/>
        </p:nvSpPr>
        <p:spPr>
          <a:xfrm>
            <a:off x="9961610" y="275211"/>
            <a:ext cx="1791919" cy="1791919"/>
          </a:xfrm>
          <a:prstGeom prst="ellipse">
            <a:avLst/>
          </a:prstGeom>
          <a:solidFill>
            <a:srgbClr val="378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1796580-8989-D162-CBD5-B3CA4634F17D}"/>
              </a:ext>
            </a:extLst>
          </p:cNvPr>
          <p:cNvPicPr>
            <a:picLocks noChangeAspect="1"/>
          </p:cNvPicPr>
          <p:nvPr/>
        </p:nvPicPr>
        <p:blipFill>
          <a:blip r:embed="rId7"/>
          <a:stretch>
            <a:fillRect/>
          </a:stretch>
        </p:blipFill>
        <p:spPr>
          <a:xfrm>
            <a:off x="10362956" y="671699"/>
            <a:ext cx="989227" cy="1054361"/>
          </a:xfrm>
          <a:prstGeom prst="rect">
            <a:avLst/>
          </a:prstGeom>
        </p:spPr>
      </p:pic>
    </p:spTree>
    <p:extLst>
      <p:ext uri="{BB962C8B-B14F-4D97-AF65-F5344CB8AC3E}">
        <p14:creationId xmlns:p14="http://schemas.microsoft.com/office/powerpoint/2010/main" val="124724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ord 8">
            <a:extLst>
              <a:ext uri="{FF2B5EF4-FFF2-40B4-BE49-F238E27FC236}">
                <a16:creationId xmlns:a16="http://schemas.microsoft.com/office/drawing/2014/main" id="{28F6FE64-A702-0E9A-A1ED-0E6E0C41EE5B}"/>
              </a:ext>
            </a:extLst>
          </p:cNvPr>
          <p:cNvSpPr/>
          <p:nvPr/>
        </p:nvSpPr>
        <p:spPr>
          <a:xfrm rot="17561803">
            <a:off x="9276843" y="-409556"/>
            <a:ext cx="1369535" cy="1369535"/>
          </a:xfrm>
          <a:prstGeom prst="chord">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19DA9F7-C9A5-15D5-CB5D-87C0076820FA}"/>
              </a:ext>
            </a:extLst>
          </p:cNvPr>
          <p:cNvSpPr/>
          <p:nvPr/>
        </p:nvSpPr>
        <p:spPr>
          <a:xfrm>
            <a:off x="9961610" y="275211"/>
            <a:ext cx="1791919" cy="1791919"/>
          </a:xfrm>
          <a:prstGeom prst="ellipse">
            <a:avLst/>
          </a:prstGeom>
          <a:solidFill>
            <a:srgbClr val="37819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63758079-6667-74FE-B6B8-D940C08D3D62}"/>
              </a:ext>
            </a:extLst>
          </p:cNvPr>
          <p:cNvGraphicFramePr/>
          <p:nvPr>
            <p:extLst>
              <p:ext uri="{D42A27DB-BD31-4B8C-83A1-F6EECF244321}">
                <p14:modId xmlns:p14="http://schemas.microsoft.com/office/powerpoint/2010/main" val="3892301426"/>
              </p:ext>
            </p:extLst>
          </p:nvPr>
        </p:nvGraphicFramePr>
        <p:xfrm>
          <a:off x="609600" y="567973"/>
          <a:ext cx="11092094" cy="5091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78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F50ED-A63A-55B5-65AF-8E04AF859FD8}"/>
              </a:ext>
            </a:extLst>
          </p:cNvPr>
          <p:cNvSpPr>
            <a:spLocks noGrp="1"/>
          </p:cNvSpPr>
          <p:nvPr>
            <p:ph type="title"/>
          </p:nvPr>
        </p:nvSpPr>
        <p:spPr/>
        <p:txBody>
          <a:bodyPr/>
          <a:lstStyle/>
          <a:p>
            <a:r>
              <a:rPr lang="en-US" dirty="0"/>
              <a:t>Session outline</a:t>
            </a:r>
          </a:p>
        </p:txBody>
      </p:sp>
      <p:sp>
        <p:nvSpPr>
          <p:cNvPr id="48" name="AutoShape 141">
            <a:extLst>
              <a:ext uri="{FF2B5EF4-FFF2-40B4-BE49-F238E27FC236}">
                <a16:creationId xmlns:a16="http://schemas.microsoft.com/office/drawing/2014/main" id="{A2B1F9B2-D734-1527-2368-AA3AD8206210}"/>
              </a:ext>
            </a:extLst>
          </p:cNvPr>
          <p:cNvSpPr>
            <a:spLocks/>
          </p:cNvSpPr>
          <p:nvPr/>
        </p:nvSpPr>
        <p:spPr bwMode="auto">
          <a:xfrm>
            <a:off x="7177768" y="2216999"/>
            <a:ext cx="549436" cy="137001"/>
          </a:xfrm>
          <a:custGeom>
            <a:avLst/>
            <a:gdLst>
              <a:gd name="T0" fmla="+- 0 9757 9096"/>
              <a:gd name="T1" fmla="*/ T0 w 701"/>
              <a:gd name="T2" fmla="+- 0 1320 1239"/>
              <a:gd name="T3" fmla="*/ 1320 h 163"/>
              <a:gd name="T4" fmla="+- 0 9647 9096"/>
              <a:gd name="T5" fmla="*/ T4 w 701"/>
              <a:gd name="T6" fmla="+- 0 1385 1239"/>
              <a:gd name="T7" fmla="*/ 1385 h 163"/>
              <a:gd name="T8" fmla="+- 0 9645 9096"/>
              <a:gd name="T9" fmla="*/ T8 w 701"/>
              <a:gd name="T10" fmla="+- 0 1391 1239"/>
              <a:gd name="T11" fmla="*/ 1391 h 163"/>
              <a:gd name="T12" fmla="+- 0 9651 9096"/>
              <a:gd name="T13" fmla="*/ T12 w 701"/>
              <a:gd name="T14" fmla="+- 0 1400 1239"/>
              <a:gd name="T15" fmla="*/ 1400 h 163"/>
              <a:gd name="T16" fmla="+- 0 9657 9096"/>
              <a:gd name="T17" fmla="*/ T16 w 701"/>
              <a:gd name="T18" fmla="+- 0 1402 1239"/>
              <a:gd name="T19" fmla="*/ 1402 h 163"/>
              <a:gd name="T20" fmla="+- 0 9662 9096"/>
              <a:gd name="T21" fmla="*/ T20 w 701"/>
              <a:gd name="T22" fmla="+- 0 1399 1239"/>
              <a:gd name="T23" fmla="*/ 1399 h 163"/>
              <a:gd name="T24" fmla="+- 0 9779 9096"/>
              <a:gd name="T25" fmla="*/ T24 w 701"/>
              <a:gd name="T26" fmla="+- 0 1330 1239"/>
              <a:gd name="T27" fmla="*/ 1330 h 163"/>
              <a:gd name="T28" fmla="+- 0 9777 9096"/>
              <a:gd name="T29" fmla="*/ T28 w 701"/>
              <a:gd name="T30" fmla="+- 0 1330 1239"/>
              <a:gd name="T31" fmla="*/ 1330 h 163"/>
              <a:gd name="T32" fmla="+- 0 9777 9096"/>
              <a:gd name="T33" fmla="*/ T32 w 701"/>
              <a:gd name="T34" fmla="+- 0 1329 1239"/>
              <a:gd name="T35" fmla="*/ 1329 h 163"/>
              <a:gd name="T36" fmla="+- 0 9772 9096"/>
              <a:gd name="T37" fmla="*/ T36 w 701"/>
              <a:gd name="T38" fmla="+- 0 1329 1239"/>
              <a:gd name="T39" fmla="*/ 1329 h 163"/>
              <a:gd name="T40" fmla="+- 0 9757 9096"/>
              <a:gd name="T41" fmla="*/ T40 w 701"/>
              <a:gd name="T42" fmla="+- 0 1320 1239"/>
              <a:gd name="T43" fmla="*/ 1320 h 163"/>
              <a:gd name="T44" fmla="+- 0 9740 9096"/>
              <a:gd name="T45" fmla="*/ T44 w 701"/>
              <a:gd name="T46" fmla="+- 0 1310 1239"/>
              <a:gd name="T47" fmla="*/ 1310 h 163"/>
              <a:gd name="T48" fmla="+- 0 9096 9096"/>
              <a:gd name="T49" fmla="*/ T48 w 701"/>
              <a:gd name="T50" fmla="+- 0 1310 1239"/>
              <a:gd name="T51" fmla="*/ 1310 h 163"/>
              <a:gd name="T52" fmla="+- 0 9096 9096"/>
              <a:gd name="T53" fmla="*/ T52 w 701"/>
              <a:gd name="T54" fmla="+- 0 1330 1239"/>
              <a:gd name="T55" fmla="*/ 1330 h 163"/>
              <a:gd name="T56" fmla="+- 0 9740 9096"/>
              <a:gd name="T57" fmla="*/ T56 w 701"/>
              <a:gd name="T58" fmla="+- 0 1330 1239"/>
              <a:gd name="T59" fmla="*/ 1330 h 163"/>
              <a:gd name="T60" fmla="+- 0 9757 9096"/>
              <a:gd name="T61" fmla="*/ T60 w 701"/>
              <a:gd name="T62" fmla="+- 0 1320 1239"/>
              <a:gd name="T63" fmla="*/ 1320 h 163"/>
              <a:gd name="T64" fmla="+- 0 9740 9096"/>
              <a:gd name="T65" fmla="*/ T64 w 701"/>
              <a:gd name="T66" fmla="+- 0 1310 1239"/>
              <a:gd name="T67" fmla="*/ 1310 h 163"/>
              <a:gd name="T68" fmla="+- 0 9779 9096"/>
              <a:gd name="T69" fmla="*/ T68 w 701"/>
              <a:gd name="T70" fmla="+- 0 1310 1239"/>
              <a:gd name="T71" fmla="*/ 1310 h 163"/>
              <a:gd name="T72" fmla="+- 0 9777 9096"/>
              <a:gd name="T73" fmla="*/ T72 w 701"/>
              <a:gd name="T74" fmla="+- 0 1310 1239"/>
              <a:gd name="T75" fmla="*/ 1310 h 163"/>
              <a:gd name="T76" fmla="+- 0 9777 9096"/>
              <a:gd name="T77" fmla="*/ T76 w 701"/>
              <a:gd name="T78" fmla="+- 0 1330 1239"/>
              <a:gd name="T79" fmla="*/ 1330 h 163"/>
              <a:gd name="T80" fmla="+- 0 9779 9096"/>
              <a:gd name="T81" fmla="*/ T80 w 701"/>
              <a:gd name="T82" fmla="+- 0 1330 1239"/>
              <a:gd name="T83" fmla="*/ 1330 h 163"/>
              <a:gd name="T84" fmla="+- 0 9796 9096"/>
              <a:gd name="T85" fmla="*/ T84 w 701"/>
              <a:gd name="T86" fmla="+- 0 1320 1239"/>
              <a:gd name="T87" fmla="*/ 1320 h 163"/>
              <a:gd name="T88" fmla="+- 0 9779 9096"/>
              <a:gd name="T89" fmla="*/ T88 w 701"/>
              <a:gd name="T90" fmla="+- 0 1310 1239"/>
              <a:gd name="T91" fmla="*/ 1310 h 163"/>
              <a:gd name="T92" fmla="+- 0 9772 9096"/>
              <a:gd name="T93" fmla="*/ T92 w 701"/>
              <a:gd name="T94" fmla="+- 0 1312 1239"/>
              <a:gd name="T95" fmla="*/ 1312 h 163"/>
              <a:gd name="T96" fmla="+- 0 9757 9096"/>
              <a:gd name="T97" fmla="*/ T96 w 701"/>
              <a:gd name="T98" fmla="+- 0 1320 1239"/>
              <a:gd name="T99" fmla="*/ 1320 h 163"/>
              <a:gd name="T100" fmla="+- 0 9772 9096"/>
              <a:gd name="T101" fmla="*/ T100 w 701"/>
              <a:gd name="T102" fmla="+- 0 1329 1239"/>
              <a:gd name="T103" fmla="*/ 1329 h 163"/>
              <a:gd name="T104" fmla="+- 0 9772 9096"/>
              <a:gd name="T105" fmla="*/ T104 w 701"/>
              <a:gd name="T106" fmla="+- 0 1312 1239"/>
              <a:gd name="T107" fmla="*/ 1312 h 163"/>
              <a:gd name="T108" fmla="+- 0 9777 9096"/>
              <a:gd name="T109" fmla="*/ T108 w 701"/>
              <a:gd name="T110" fmla="+- 0 1312 1239"/>
              <a:gd name="T111" fmla="*/ 1312 h 163"/>
              <a:gd name="T112" fmla="+- 0 9772 9096"/>
              <a:gd name="T113" fmla="*/ T112 w 701"/>
              <a:gd name="T114" fmla="+- 0 1312 1239"/>
              <a:gd name="T115" fmla="*/ 1312 h 163"/>
              <a:gd name="T116" fmla="+- 0 9772 9096"/>
              <a:gd name="T117" fmla="*/ T116 w 701"/>
              <a:gd name="T118" fmla="+- 0 1329 1239"/>
              <a:gd name="T119" fmla="*/ 1329 h 163"/>
              <a:gd name="T120" fmla="+- 0 9777 9096"/>
              <a:gd name="T121" fmla="*/ T120 w 701"/>
              <a:gd name="T122" fmla="+- 0 1329 1239"/>
              <a:gd name="T123" fmla="*/ 1329 h 163"/>
              <a:gd name="T124" fmla="+- 0 9777 9096"/>
              <a:gd name="T125" fmla="*/ T124 w 701"/>
              <a:gd name="T126" fmla="+- 0 1312 1239"/>
              <a:gd name="T127" fmla="*/ 1312 h 163"/>
              <a:gd name="T128" fmla="+- 0 9657 9096"/>
              <a:gd name="T129" fmla="*/ T128 w 701"/>
              <a:gd name="T130" fmla="+- 0 1239 1239"/>
              <a:gd name="T131" fmla="*/ 1239 h 163"/>
              <a:gd name="T132" fmla="+- 0 9651 9096"/>
              <a:gd name="T133" fmla="*/ T132 w 701"/>
              <a:gd name="T134" fmla="+- 0 1241 1239"/>
              <a:gd name="T135" fmla="*/ 1241 h 163"/>
              <a:gd name="T136" fmla="+- 0 9645 9096"/>
              <a:gd name="T137" fmla="*/ T136 w 701"/>
              <a:gd name="T138" fmla="+- 0 1250 1239"/>
              <a:gd name="T139" fmla="*/ 1250 h 163"/>
              <a:gd name="T140" fmla="+- 0 9647 9096"/>
              <a:gd name="T141" fmla="*/ T140 w 701"/>
              <a:gd name="T142" fmla="+- 0 1256 1239"/>
              <a:gd name="T143" fmla="*/ 1256 h 163"/>
              <a:gd name="T144" fmla="+- 0 9757 9096"/>
              <a:gd name="T145" fmla="*/ T144 w 701"/>
              <a:gd name="T146" fmla="+- 0 1320 1239"/>
              <a:gd name="T147" fmla="*/ 1320 h 163"/>
              <a:gd name="T148" fmla="+- 0 9772 9096"/>
              <a:gd name="T149" fmla="*/ T148 w 701"/>
              <a:gd name="T150" fmla="+- 0 1312 1239"/>
              <a:gd name="T151" fmla="*/ 1312 h 163"/>
              <a:gd name="T152" fmla="+- 0 9777 9096"/>
              <a:gd name="T153" fmla="*/ T152 w 701"/>
              <a:gd name="T154" fmla="+- 0 1312 1239"/>
              <a:gd name="T155" fmla="*/ 1312 h 163"/>
              <a:gd name="T156" fmla="+- 0 9777 9096"/>
              <a:gd name="T157" fmla="*/ T156 w 701"/>
              <a:gd name="T158" fmla="+- 0 1310 1239"/>
              <a:gd name="T159" fmla="*/ 1310 h 163"/>
              <a:gd name="T160" fmla="+- 0 9779 9096"/>
              <a:gd name="T161" fmla="*/ T160 w 701"/>
              <a:gd name="T162" fmla="+- 0 1310 1239"/>
              <a:gd name="T163" fmla="*/ 1310 h 163"/>
              <a:gd name="T164" fmla="+- 0 9662 9096"/>
              <a:gd name="T165" fmla="*/ T164 w 701"/>
              <a:gd name="T166" fmla="+- 0 1242 1239"/>
              <a:gd name="T167" fmla="*/ 1242 h 163"/>
              <a:gd name="T168" fmla="+- 0 9657 9096"/>
              <a:gd name="T169" fmla="*/ T168 w 701"/>
              <a:gd name="T170" fmla="+- 0 1239 1239"/>
              <a:gd name="T171" fmla="*/ 1239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0"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49" name="Rectangle 48">
            <a:extLst>
              <a:ext uri="{FF2B5EF4-FFF2-40B4-BE49-F238E27FC236}">
                <a16:creationId xmlns:a16="http://schemas.microsoft.com/office/drawing/2014/main" id="{5889D431-46CD-11E5-66DD-252A3E651213}"/>
              </a:ext>
            </a:extLst>
          </p:cNvPr>
          <p:cNvSpPr>
            <a:spLocks noChangeArrowheads="1"/>
          </p:cNvSpPr>
          <p:nvPr/>
        </p:nvSpPr>
        <p:spPr bwMode="auto">
          <a:xfrm>
            <a:off x="4619482" y="1472316"/>
            <a:ext cx="2558287" cy="1640656"/>
          </a:xfrm>
          <a:prstGeom prst="rect">
            <a:avLst/>
          </a:prstGeom>
          <a:solidFill>
            <a:srgbClr val="911AA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50" name="Rectangle 49">
            <a:extLst>
              <a:ext uri="{FF2B5EF4-FFF2-40B4-BE49-F238E27FC236}">
                <a16:creationId xmlns:a16="http://schemas.microsoft.com/office/drawing/2014/main" id="{89F755E8-870F-24FE-97CC-627081BE0512}"/>
              </a:ext>
            </a:extLst>
          </p:cNvPr>
          <p:cNvSpPr>
            <a:spLocks noChangeArrowheads="1"/>
          </p:cNvSpPr>
          <p:nvPr/>
        </p:nvSpPr>
        <p:spPr bwMode="auto">
          <a:xfrm>
            <a:off x="4619482" y="1472316"/>
            <a:ext cx="2558287" cy="1640656"/>
          </a:xfrm>
          <a:prstGeom prst="rect">
            <a:avLst/>
          </a:prstGeom>
          <a:solidFill>
            <a:srgbClr val="37819D"/>
          </a:solidFill>
          <a:ln w="12700">
            <a:solidFill>
              <a:srgbClr val="FFFFFF"/>
            </a:solidFill>
            <a:prstDash val="solid"/>
            <a:miter lim="800000"/>
            <a:headEnd/>
            <a:tailEnd/>
          </a:ln>
        </p:spPr>
        <p:txBody>
          <a:bodyPr rot="0" vert="horz" wrap="square" lIns="91440" tIns="45720" rIns="91440" bIns="45720" anchor="ctr" anchorCtr="0" upright="1">
            <a:noAutofit/>
          </a:bodyPr>
          <a:lstStyle/>
          <a:p>
            <a:pPr marL="0" marR="0" lvl="0" indent="0" algn="ctr" defTabSz="457200" rtl="0" eaLnBrk="1" fontAlgn="auto" latinLnBrk="0" hangingPunct="1">
              <a:lnSpc>
                <a:spcPct val="100000"/>
              </a:lnSpc>
              <a:spcBef>
                <a:spcPts val="4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Arial MT"/>
                <a:cs typeface="Arial" panose="020B0604020202020204" pitchFamily="34" charset="0"/>
              </a:rPr>
              <a:t>Introducing RESTORE2 mini</a:t>
            </a:r>
          </a:p>
        </p:txBody>
      </p:sp>
      <p:sp>
        <p:nvSpPr>
          <p:cNvPr id="51" name="AutoShape 138">
            <a:extLst>
              <a:ext uri="{FF2B5EF4-FFF2-40B4-BE49-F238E27FC236}">
                <a16:creationId xmlns:a16="http://schemas.microsoft.com/office/drawing/2014/main" id="{60D40DBD-C01E-BCD6-9B26-6C8759C54815}"/>
              </a:ext>
            </a:extLst>
          </p:cNvPr>
          <p:cNvSpPr>
            <a:spLocks/>
          </p:cNvSpPr>
          <p:nvPr/>
        </p:nvSpPr>
        <p:spPr bwMode="auto">
          <a:xfrm>
            <a:off x="2699199" y="3112972"/>
            <a:ext cx="6347906" cy="589190"/>
          </a:xfrm>
          <a:custGeom>
            <a:avLst/>
            <a:gdLst>
              <a:gd name="T0" fmla="+- 0 3394 3383"/>
              <a:gd name="T1" fmla="*/ T0 w 8099"/>
              <a:gd name="T2" fmla="+- 0 2854 2304"/>
              <a:gd name="T3" fmla="*/ 2854 h 701"/>
              <a:gd name="T4" fmla="+- 0 3384 3383"/>
              <a:gd name="T5" fmla="*/ T4 w 8099"/>
              <a:gd name="T6" fmla="+- 0 2859 2304"/>
              <a:gd name="T7" fmla="*/ 2859 h 701"/>
              <a:gd name="T8" fmla="+- 0 3383 3383"/>
              <a:gd name="T9" fmla="*/ T8 w 8099"/>
              <a:gd name="T10" fmla="+- 0 2865 2304"/>
              <a:gd name="T11" fmla="*/ 2865 h 701"/>
              <a:gd name="T12" fmla="+- 0 3385 3383"/>
              <a:gd name="T13" fmla="*/ T12 w 8099"/>
              <a:gd name="T14" fmla="+- 0 2870 2304"/>
              <a:gd name="T15" fmla="*/ 2870 h 701"/>
              <a:gd name="T16" fmla="+- 0 3464 3383"/>
              <a:gd name="T17" fmla="*/ T16 w 8099"/>
              <a:gd name="T18" fmla="+- 0 3005 2304"/>
              <a:gd name="T19" fmla="*/ 3005 h 701"/>
              <a:gd name="T20" fmla="+- 0 3476 3383"/>
              <a:gd name="T21" fmla="*/ T20 w 8099"/>
              <a:gd name="T22" fmla="+- 0 2985 2304"/>
              <a:gd name="T23" fmla="*/ 2985 h 701"/>
              <a:gd name="T24" fmla="+- 0 3454 3383"/>
              <a:gd name="T25" fmla="*/ T24 w 8099"/>
              <a:gd name="T26" fmla="+- 0 2985 2304"/>
              <a:gd name="T27" fmla="*/ 2985 h 701"/>
              <a:gd name="T28" fmla="+- 0 3454 3383"/>
              <a:gd name="T29" fmla="*/ T28 w 8099"/>
              <a:gd name="T30" fmla="+- 0 2948 2304"/>
              <a:gd name="T31" fmla="*/ 2948 h 701"/>
              <a:gd name="T32" fmla="+- 0 3400 3383"/>
              <a:gd name="T33" fmla="*/ T32 w 8099"/>
              <a:gd name="T34" fmla="+- 0 2855 2304"/>
              <a:gd name="T35" fmla="*/ 2855 h 701"/>
              <a:gd name="T36" fmla="+- 0 3394 3383"/>
              <a:gd name="T37" fmla="*/ T36 w 8099"/>
              <a:gd name="T38" fmla="+- 0 2854 2304"/>
              <a:gd name="T39" fmla="*/ 2854 h 701"/>
              <a:gd name="T40" fmla="+- 0 3454 3383"/>
              <a:gd name="T41" fmla="*/ T40 w 8099"/>
              <a:gd name="T42" fmla="+- 0 2948 2304"/>
              <a:gd name="T43" fmla="*/ 2948 h 701"/>
              <a:gd name="T44" fmla="+- 0 3454 3383"/>
              <a:gd name="T45" fmla="*/ T44 w 8099"/>
              <a:gd name="T46" fmla="+- 0 2985 2304"/>
              <a:gd name="T47" fmla="*/ 2985 h 701"/>
              <a:gd name="T48" fmla="+- 0 3474 3383"/>
              <a:gd name="T49" fmla="*/ T48 w 8099"/>
              <a:gd name="T50" fmla="+- 0 2985 2304"/>
              <a:gd name="T51" fmla="*/ 2985 h 701"/>
              <a:gd name="T52" fmla="+- 0 3474 3383"/>
              <a:gd name="T53" fmla="*/ T52 w 8099"/>
              <a:gd name="T54" fmla="+- 0 2980 2304"/>
              <a:gd name="T55" fmla="*/ 2980 h 701"/>
              <a:gd name="T56" fmla="+- 0 3455 3383"/>
              <a:gd name="T57" fmla="*/ T56 w 8099"/>
              <a:gd name="T58" fmla="+- 0 2980 2304"/>
              <a:gd name="T59" fmla="*/ 2980 h 701"/>
              <a:gd name="T60" fmla="+- 0 3464 3383"/>
              <a:gd name="T61" fmla="*/ T60 w 8099"/>
              <a:gd name="T62" fmla="+- 0 2965 2304"/>
              <a:gd name="T63" fmla="*/ 2965 h 701"/>
              <a:gd name="T64" fmla="+- 0 3454 3383"/>
              <a:gd name="T65" fmla="*/ T64 w 8099"/>
              <a:gd name="T66" fmla="+- 0 2948 2304"/>
              <a:gd name="T67" fmla="*/ 2948 h 701"/>
              <a:gd name="T68" fmla="+- 0 3534 3383"/>
              <a:gd name="T69" fmla="*/ T68 w 8099"/>
              <a:gd name="T70" fmla="+- 0 2854 2304"/>
              <a:gd name="T71" fmla="*/ 2854 h 701"/>
              <a:gd name="T72" fmla="+- 0 3528 3383"/>
              <a:gd name="T73" fmla="*/ T72 w 8099"/>
              <a:gd name="T74" fmla="+- 0 2855 2304"/>
              <a:gd name="T75" fmla="*/ 2855 h 701"/>
              <a:gd name="T76" fmla="+- 0 3474 3383"/>
              <a:gd name="T77" fmla="*/ T76 w 8099"/>
              <a:gd name="T78" fmla="+- 0 2948 2304"/>
              <a:gd name="T79" fmla="*/ 2948 h 701"/>
              <a:gd name="T80" fmla="+- 0 3474 3383"/>
              <a:gd name="T81" fmla="*/ T80 w 8099"/>
              <a:gd name="T82" fmla="+- 0 2985 2304"/>
              <a:gd name="T83" fmla="*/ 2985 h 701"/>
              <a:gd name="T84" fmla="+- 0 3476 3383"/>
              <a:gd name="T85" fmla="*/ T84 w 8099"/>
              <a:gd name="T86" fmla="+- 0 2985 2304"/>
              <a:gd name="T87" fmla="*/ 2985 h 701"/>
              <a:gd name="T88" fmla="+- 0 3543 3383"/>
              <a:gd name="T89" fmla="*/ T88 w 8099"/>
              <a:gd name="T90" fmla="+- 0 2870 2304"/>
              <a:gd name="T91" fmla="*/ 2870 h 701"/>
              <a:gd name="T92" fmla="+- 0 3545 3383"/>
              <a:gd name="T93" fmla="*/ T92 w 8099"/>
              <a:gd name="T94" fmla="+- 0 2865 2304"/>
              <a:gd name="T95" fmla="*/ 2865 h 701"/>
              <a:gd name="T96" fmla="+- 0 3544 3383"/>
              <a:gd name="T97" fmla="*/ T96 w 8099"/>
              <a:gd name="T98" fmla="+- 0 2859 2304"/>
              <a:gd name="T99" fmla="*/ 2859 h 701"/>
              <a:gd name="T100" fmla="+- 0 3534 3383"/>
              <a:gd name="T101" fmla="*/ T100 w 8099"/>
              <a:gd name="T102" fmla="+- 0 2854 2304"/>
              <a:gd name="T103" fmla="*/ 2854 h 701"/>
              <a:gd name="T104" fmla="+- 0 3464 3383"/>
              <a:gd name="T105" fmla="*/ T104 w 8099"/>
              <a:gd name="T106" fmla="+- 0 2965 2304"/>
              <a:gd name="T107" fmla="*/ 2965 h 701"/>
              <a:gd name="T108" fmla="+- 0 3455 3383"/>
              <a:gd name="T109" fmla="*/ T108 w 8099"/>
              <a:gd name="T110" fmla="+- 0 2980 2304"/>
              <a:gd name="T111" fmla="*/ 2980 h 701"/>
              <a:gd name="T112" fmla="+- 0 3473 3383"/>
              <a:gd name="T113" fmla="*/ T112 w 8099"/>
              <a:gd name="T114" fmla="+- 0 2980 2304"/>
              <a:gd name="T115" fmla="*/ 2980 h 701"/>
              <a:gd name="T116" fmla="+- 0 3464 3383"/>
              <a:gd name="T117" fmla="*/ T116 w 8099"/>
              <a:gd name="T118" fmla="+- 0 2965 2304"/>
              <a:gd name="T119" fmla="*/ 2965 h 701"/>
              <a:gd name="T120" fmla="+- 0 3474 3383"/>
              <a:gd name="T121" fmla="*/ T120 w 8099"/>
              <a:gd name="T122" fmla="+- 0 2948 2304"/>
              <a:gd name="T123" fmla="*/ 2948 h 701"/>
              <a:gd name="T124" fmla="+- 0 3464 3383"/>
              <a:gd name="T125" fmla="*/ T124 w 8099"/>
              <a:gd name="T126" fmla="+- 0 2965 2304"/>
              <a:gd name="T127" fmla="*/ 2965 h 701"/>
              <a:gd name="T128" fmla="+- 0 3473 3383"/>
              <a:gd name="T129" fmla="*/ T128 w 8099"/>
              <a:gd name="T130" fmla="+- 0 2980 2304"/>
              <a:gd name="T131" fmla="*/ 2980 h 701"/>
              <a:gd name="T132" fmla="+- 0 3474 3383"/>
              <a:gd name="T133" fmla="*/ T132 w 8099"/>
              <a:gd name="T134" fmla="+- 0 2980 2304"/>
              <a:gd name="T135" fmla="*/ 2980 h 701"/>
              <a:gd name="T136" fmla="+- 0 3474 3383"/>
              <a:gd name="T137" fmla="*/ T136 w 8099"/>
              <a:gd name="T138" fmla="+- 0 2948 2304"/>
              <a:gd name="T139" fmla="*/ 2948 h 701"/>
              <a:gd name="T140" fmla="+- 0 11461 3383"/>
              <a:gd name="T141" fmla="*/ T140 w 8099"/>
              <a:gd name="T142" fmla="+- 0 2672 2304"/>
              <a:gd name="T143" fmla="*/ 2672 h 701"/>
              <a:gd name="T144" fmla="+- 0 3454 3383"/>
              <a:gd name="T145" fmla="*/ T144 w 8099"/>
              <a:gd name="T146" fmla="+- 0 2672 2304"/>
              <a:gd name="T147" fmla="*/ 2672 h 701"/>
              <a:gd name="T148" fmla="+- 0 3454 3383"/>
              <a:gd name="T149" fmla="*/ T148 w 8099"/>
              <a:gd name="T150" fmla="+- 0 2948 2304"/>
              <a:gd name="T151" fmla="*/ 2948 h 701"/>
              <a:gd name="T152" fmla="+- 0 3464 3383"/>
              <a:gd name="T153" fmla="*/ T152 w 8099"/>
              <a:gd name="T154" fmla="+- 0 2965 2304"/>
              <a:gd name="T155" fmla="*/ 2965 h 701"/>
              <a:gd name="T156" fmla="+- 0 3474 3383"/>
              <a:gd name="T157" fmla="*/ T156 w 8099"/>
              <a:gd name="T158" fmla="+- 0 2948 2304"/>
              <a:gd name="T159" fmla="*/ 2948 h 701"/>
              <a:gd name="T160" fmla="+- 0 3474 3383"/>
              <a:gd name="T161" fmla="*/ T160 w 8099"/>
              <a:gd name="T162" fmla="+- 0 2692 2304"/>
              <a:gd name="T163" fmla="*/ 2692 h 701"/>
              <a:gd name="T164" fmla="+- 0 3464 3383"/>
              <a:gd name="T165" fmla="*/ T164 w 8099"/>
              <a:gd name="T166" fmla="+- 0 2692 2304"/>
              <a:gd name="T167" fmla="*/ 2692 h 701"/>
              <a:gd name="T168" fmla="+- 0 3474 3383"/>
              <a:gd name="T169" fmla="*/ T168 w 8099"/>
              <a:gd name="T170" fmla="+- 0 2682 2304"/>
              <a:gd name="T171" fmla="*/ 2682 h 701"/>
              <a:gd name="T172" fmla="+- 0 11461 3383"/>
              <a:gd name="T173" fmla="*/ T172 w 8099"/>
              <a:gd name="T174" fmla="+- 0 2682 2304"/>
              <a:gd name="T175" fmla="*/ 2682 h 701"/>
              <a:gd name="T176" fmla="+- 0 11461 3383"/>
              <a:gd name="T177" fmla="*/ T176 w 8099"/>
              <a:gd name="T178" fmla="+- 0 2672 2304"/>
              <a:gd name="T179" fmla="*/ 2672 h 701"/>
              <a:gd name="T180" fmla="+- 0 3474 3383"/>
              <a:gd name="T181" fmla="*/ T180 w 8099"/>
              <a:gd name="T182" fmla="+- 0 2682 2304"/>
              <a:gd name="T183" fmla="*/ 2682 h 701"/>
              <a:gd name="T184" fmla="+- 0 3464 3383"/>
              <a:gd name="T185" fmla="*/ T184 w 8099"/>
              <a:gd name="T186" fmla="+- 0 2692 2304"/>
              <a:gd name="T187" fmla="*/ 2692 h 701"/>
              <a:gd name="T188" fmla="+- 0 3474 3383"/>
              <a:gd name="T189" fmla="*/ T188 w 8099"/>
              <a:gd name="T190" fmla="+- 0 2692 2304"/>
              <a:gd name="T191" fmla="*/ 2692 h 701"/>
              <a:gd name="T192" fmla="+- 0 3474 3383"/>
              <a:gd name="T193" fmla="*/ T192 w 8099"/>
              <a:gd name="T194" fmla="+- 0 2682 2304"/>
              <a:gd name="T195" fmla="*/ 2682 h 701"/>
              <a:gd name="T196" fmla="+- 0 11481 3383"/>
              <a:gd name="T197" fmla="*/ T196 w 8099"/>
              <a:gd name="T198" fmla="+- 0 2672 2304"/>
              <a:gd name="T199" fmla="*/ 2672 h 701"/>
              <a:gd name="T200" fmla="+- 0 11471 3383"/>
              <a:gd name="T201" fmla="*/ T200 w 8099"/>
              <a:gd name="T202" fmla="+- 0 2672 2304"/>
              <a:gd name="T203" fmla="*/ 2672 h 701"/>
              <a:gd name="T204" fmla="+- 0 11461 3383"/>
              <a:gd name="T205" fmla="*/ T204 w 8099"/>
              <a:gd name="T206" fmla="+- 0 2682 2304"/>
              <a:gd name="T207" fmla="*/ 2682 h 701"/>
              <a:gd name="T208" fmla="+- 0 3474 3383"/>
              <a:gd name="T209" fmla="*/ T208 w 8099"/>
              <a:gd name="T210" fmla="+- 0 2682 2304"/>
              <a:gd name="T211" fmla="*/ 2682 h 701"/>
              <a:gd name="T212" fmla="+- 0 3474 3383"/>
              <a:gd name="T213" fmla="*/ T212 w 8099"/>
              <a:gd name="T214" fmla="+- 0 2692 2304"/>
              <a:gd name="T215" fmla="*/ 2692 h 701"/>
              <a:gd name="T216" fmla="+- 0 11481 3383"/>
              <a:gd name="T217" fmla="*/ T216 w 8099"/>
              <a:gd name="T218" fmla="+- 0 2692 2304"/>
              <a:gd name="T219" fmla="*/ 2692 h 701"/>
              <a:gd name="T220" fmla="+- 0 11481 3383"/>
              <a:gd name="T221" fmla="*/ T220 w 8099"/>
              <a:gd name="T222" fmla="+- 0 2672 2304"/>
              <a:gd name="T223" fmla="*/ 2672 h 701"/>
              <a:gd name="T224" fmla="+- 0 11481 3383"/>
              <a:gd name="T225" fmla="*/ T224 w 8099"/>
              <a:gd name="T226" fmla="+- 0 2304 2304"/>
              <a:gd name="T227" fmla="*/ 2304 h 701"/>
              <a:gd name="T228" fmla="+- 0 11461 3383"/>
              <a:gd name="T229" fmla="*/ T228 w 8099"/>
              <a:gd name="T230" fmla="+- 0 2304 2304"/>
              <a:gd name="T231" fmla="*/ 2304 h 701"/>
              <a:gd name="T232" fmla="+- 0 11461 3383"/>
              <a:gd name="T233" fmla="*/ T232 w 8099"/>
              <a:gd name="T234" fmla="+- 0 2682 2304"/>
              <a:gd name="T235" fmla="*/ 2682 h 701"/>
              <a:gd name="T236" fmla="+- 0 11471 3383"/>
              <a:gd name="T237" fmla="*/ T236 w 8099"/>
              <a:gd name="T238" fmla="+- 0 2672 2304"/>
              <a:gd name="T239" fmla="*/ 2672 h 701"/>
              <a:gd name="T240" fmla="+- 0 11481 3383"/>
              <a:gd name="T241" fmla="*/ T240 w 8099"/>
              <a:gd name="T242" fmla="+- 0 2672 2304"/>
              <a:gd name="T243" fmla="*/ 2672 h 701"/>
              <a:gd name="T244" fmla="+- 0 11481 3383"/>
              <a:gd name="T245" fmla="*/ T244 w 8099"/>
              <a:gd name="T246" fmla="+- 0 2304 2304"/>
              <a:gd name="T247" fmla="*/ 2304 h 7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8099" h="701">
                <a:moveTo>
                  <a:pt x="11" y="550"/>
                </a:moveTo>
                <a:lnTo>
                  <a:pt x="1" y="555"/>
                </a:lnTo>
                <a:lnTo>
                  <a:pt x="0" y="561"/>
                </a:lnTo>
                <a:lnTo>
                  <a:pt x="2" y="566"/>
                </a:lnTo>
                <a:lnTo>
                  <a:pt x="81" y="701"/>
                </a:lnTo>
                <a:lnTo>
                  <a:pt x="93" y="681"/>
                </a:lnTo>
                <a:lnTo>
                  <a:pt x="71" y="681"/>
                </a:lnTo>
                <a:lnTo>
                  <a:pt x="71" y="644"/>
                </a:lnTo>
                <a:lnTo>
                  <a:pt x="17" y="551"/>
                </a:lnTo>
                <a:lnTo>
                  <a:pt x="11" y="550"/>
                </a:lnTo>
                <a:close/>
                <a:moveTo>
                  <a:pt x="71" y="644"/>
                </a:moveTo>
                <a:lnTo>
                  <a:pt x="71" y="681"/>
                </a:lnTo>
                <a:lnTo>
                  <a:pt x="91" y="681"/>
                </a:lnTo>
                <a:lnTo>
                  <a:pt x="91" y="676"/>
                </a:lnTo>
                <a:lnTo>
                  <a:pt x="72" y="676"/>
                </a:lnTo>
                <a:lnTo>
                  <a:pt x="81" y="661"/>
                </a:lnTo>
                <a:lnTo>
                  <a:pt x="71" y="644"/>
                </a:lnTo>
                <a:close/>
                <a:moveTo>
                  <a:pt x="151" y="550"/>
                </a:moveTo>
                <a:lnTo>
                  <a:pt x="145" y="551"/>
                </a:lnTo>
                <a:lnTo>
                  <a:pt x="91" y="644"/>
                </a:lnTo>
                <a:lnTo>
                  <a:pt x="91" y="681"/>
                </a:lnTo>
                <a:lnTo>
                  <a:pt x="93" y="681"/>
                </a:lnTo>
                <a:lnTo>
                  <a:pt x="160" y="566"/>
                </a:lnTo>
                <a:lnTo>
                  <a:pt x="162" y="561"/>
                </a:lnTo>
                <a:lnTo>
                  <a:pt x="161" y="555"/>
                </a:lnTo>
                <a:lnTo>
                  <a:pt x="151" y="550"/>
                </a:lnTo>
                <a:close/>
                <a:moveTo>
                  <a:pt x="81" y="661"/>
                </a:moveTo>
                <a:lnTo>
                  <a:pt x="72" y="676"/>
                </a:lnTo>
                <a:lnTo>
                  <a:pt x="90" y="676"/>
                </a:lnTo>
                <a:lnTo>
                  <a:pt x="81" y="661"/>
                </a:lnTo>
                <a:close/>
                <a:moveTo>
                  <a:pt x="91" y="644"/>
                </a:moveTo>
                <a:lnTo>
                  <a:pt x="81" y="661"/>
                </a:lnTo>
                <a:lnTo>
                  <a:pt x="90" y="676"/>
                </a:lnTo>
                <a:lnTo>
                  <a:pt x="91" y="676"/>
                </a:lnTo>
                <a:lnTo>
                  <a:pt x="91" y="644"/>
                </a:lnTo>
                <a:close/>
                <a:moveTo>
                  <a:pt x="8078" y="368"/>
                </a:moveTo>
                <a:lnTo>
                  <a:pt x="71" y="368"/>
                </a:lnTo>
                <a:lnTo>
                  <a:pt x="71" y="644"/>
                </a:lnTo>
                <a:lnTo>
                  <a:pt x="81" y="661"/>
                </a:lnTo>
                <a:lnTo>
                  <a:pt x="91" y="644"/>
                </a:lnTo>
                <a:lnTo>
                  <a:pt x="91" y="388"/>
                </a:lnTo>
                <a:lnTo>
                  <a:pt x="81" y="388"/>
                </a:lnTo>
                <a:lnTo>
                  <a:pt x="91" y="378"/>
                </a:lnTo>
                <a:lnTo>
                  <a:pt x="8078" y="378"/>
                </a:lnTo>
                <a:lnTo>
                  <a:pt x="8078" y="368"/>
                </a:lnTo>
                <a:close/>
                <a:moveTo>
                  <a:pt x="91" y="378"/>
                </a:moveTo>
                <a:lnTo>
                  <a:pt x="81" y="388"/>
                </a:lnTo>
                <a:lnTo>
                  <a:pt x="91" y="388"/>
                </a:lnTo>
                <a:lnTo>
                  <a:pt x="91" y="378"/>
                </a:lnTo>
                <a:close/>
                <a:moveTo>
                  <a:pt x="8098" y="368"/>
                </a:moveTo>
                <a:lnTo>
                  <a:pt x="8088" y="368"/>
                </a:lnTo>
                <a:lnTo>
                  <a:pt x="8078" y="378"/>
                </a:lnTo>
                <a:lnTo>
                  <a:pt x="91" y="378"/>
                </a:lnTo>
                <a:lnTo>
                  <a:pt x="91" y="388"/>
                </a:lnTo>
                <a:lnTo>
                  <a:pt x="8098" y="388"/>
                </a:lnTo>
                <a:lnTo>
                  <a:pt x="8098" y="368"/>
                </a:lnTo>
                <a:close/>
                <a:moveTo>
                  <a:pt x="8098" y="0"/>
                </a:moveTo>
                <a:lnTo>
                  <a:pt x="8078" y="0"/>
                </a:lnTo>
                <a:lnTo>
                  <a:pt x="8078" y="378"/>
                </a:lnTo>
                <a:lnTo>
                  <a:pt x="8088" y="368"/>
                </a:lnTo>
                <a:lnTo>
                  <a:pt x="8098" y="368"/>
                </a:lnTo>
                <a:lnTo>
                  <a:pt x="8098"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2" name="Rectangle 51">
            <a:extLst>
              <a:ext uri="{FF2B5EF4-FFF2-40B4-BE49-F238E27FC236}">
                <a16:creationId xmlns:a16="http://schemas.microsoft.com/office/drawing/2014/main" id="{73761169-6FCA-249F-5AAD-F05B0CC8B38B}"/>
              </a:ext>
            </a:extLst>
          </p:cNvPr>
          <p:cNvSpPr>
            <a:spLocks noChangeArrowheads="1"/>
          </p:cNvSpPr>
          <p:nvPr/>
        </p:nvSpPr>
        <p:spPr bwMode="auto">
          <a:xfrm>
            <a:off x="7767178" y="1472316"/>
            <a:ext cx="2545746" cy="1640656"/>
          </a:xfrm>
          <a:prstGeom prst="rect">
            <a:avLst/>
          </a:prstGeom>
          <a:solidFill>
            <a:srgbClr val="4F5069"/>
          </a:solidFill>
          <a:ln>
            <a:noFill/>
          </a:ln>
        </p:spPr>
        <p:txBody>
          <a:bodyPr rot="0" vert="horz" wrap="square" lIns="91440" tIns="45720" rIns="91440" bIns="45720" anchor="ctr" anchorCtr="0" upright="1">
            <a:noAutofit/>
          </a:bodyPr>
          <a:lstStyle/>
          <a:p>
            <a:pPr algn="ctr">
              <a:spcBef>
                <a:spcPts val="55"/>
              </a:spcBef>
            </a:pPr>
            <a:r>
              <a:rPr lang="en-US" sz="2000" b="1" spc="-10" dirty="0">
                <a:solidFill>
                  <a:srgbClr val="FFFFFF"/>
                </a:solidFill>
                <a:effectLst/>
                <a:latin typeface="Arial" panose="020B0604020202020204" pitchFamily="34" charset="0"/>
                <a:ea typeface="Arial MT"/>
                <a:cs typeface="Arial" panose="020B0604020202020204" pitchFamily="34" charset="0"/>
              </a:rPr>
              <a:t>Telling</a:t>
            </a:r>
            <a:r>
              <a:rPr lang="en-US" sz="2000" b="1" spc="-115" dirty="0">
                <a:solidFill>
                  <a:srgbClr val="FFFFFF"/>
                </a:solidFill>
                <a:effectLst/>
                <a:latin typeface="Arial" panose="020B0604020202020204" pitchFamily="34" charset="0"/>
                <a:ea typeface="Arial MT"/>
                <a:cs typeface="Arial" panose="020B0604020202020204" pitchFamily="34" charset="0"/>
              </a:rPr>
              <a:t> </a:t>
            </a:r>
            <a:r>
              <a:rPr lang="en-US" sz="2000" b="1" spc="-5" dirty="0">
                <a:solidFill>
                  <a:srgbClr val="FFFFFF"/>
                </a:solidFill>
                <a:effectLst/>
                <a:latin typeface="Arial" panose="020B0604020202020204" pitchFamily="34" charset="0"/>
                <a:ea typeface="Arial MT"/>
                <a:cs typeface="Arial" panose="020B0604020202020204" pitchFamily="34" charset="0"/>
              </a:rPr>
              <a:t>someone</a:t>
            </a:r>
            <a:r>
              <a:rPr lang="en-US" sz="2000" b="1" spc="-515" dirty="0">
                <a:solidFill>
                  <a:srgbClr val="FFFFFF"/>
                </a:solidFill>
                <a:effectLst/>
                <a:latin typeface="Arial" panose="020B0604020202020204" pitchFamily="34" charset="0"/>
                <a:ea typeface="Arial MT"/>
                <a:cs typeface="Arial" panose="020B0604020202020204" pitchFamily="34" charset="0"/>
              </a:rPr>
              <a:t> </a:t>
            </a:r>
          </a:p>
          <a:p>
            <a:pPr algn="ctr">
              <a:spcBef>
                <a:spcPts val="55"/>
              </a:spcBef>
            </a:pPr>
            <a:r>
              <a:rPr lang="en-US" sz="2000" b="1" dirty="0">
                <a:solidFill>
                  <a:srgbClr val="FFFFFF"/>
                </a:solidFill>
                <a:effectLst/>
                <a:latin typeface="Arial" panose="020B0604020202020204" pitchFamily="34" charset="0"/>
                <a:ea typeface="Arial MT"/>
                <a:cs typeface="Arial" panose="020B0604020202020204" pitchFamily="34" charset="0"/>
              </a:rPr>
              <a:t>you are worried</a:t>
            </a:r>
            <a:r>
              <a:rPr lang="en-US" sz="2000" b="1" spc="-515" dirty="0">
                <a:solidFill>
                  <a:srgbClr val="FFFFFF"/>
                </a:solidFill>
                <a:effectLst/>
                <a:latin typeface="Arial" panose="020B0604020202020204" pitchFamily="34" charset="0"/>
                <a:ea typeface="Arial MT"/>
                <a:cs typeface="Arial" panose="020B0604020202020204" pitchFamily="34" charset="0"/>
              </a:rPr>
              <a:t> </a:t>
            </a:r>
            <a:r>
              <a:rPr lang="en-US" sz="2000" b="1" dirty="0">
                <a:solidFill>
                  <a:srgbClr val="FFFFFF"/>
                </a:solidFill>
                <a:effectLst/>
                <a:latin typeface="Arial" panose="020B0604020202020204" pitchFamily="34" charset="0"/>
                <a:ea typeface="Arial MT"/>
                <a:cs typeface="Arial" panose="020B0604020202020204" pitchFamily="34" charset="0"/>
              </a:rPr>
              <a:t>using</a:t>
            </a:r>
            <a:r>
              <a:rPr lang="en-US" sz="2000" b="1" spc="-150" dirty="0">
                <a:solidFill>
                  <a:srgbClr val="FFFFFF"/>
                </a:solidFill>
                <a:effectLst/>
                <a:latin typeface="Arial" panose="020B0604020202020204" pitchFamily="34" charset="0"/>
                <a:ea typeface="Arial MT"/>
                <a:cs typeface="Arial" panose="020B0604020202020204" pitchFamily="34" charset="0"/>
              </a:rPr>
              <a:t> </a:t>
            </a:r>
            <a:r>
              <a:rPr lang="en-US" sz="2000" b="1" dirty="0">
                <a:solidFill>
                  <a:srgbClr val="FFFFFF"/>
                </a:solidFill>
                <a:effectLst/>
                <a:latin typeface="Arial" panose="020B0604020202020204" pitchFamily="34" charset="0"/>
                <a:ea typeface="Arial MT"/>
                <a:cs typeface="Arial" panose="020B0604020202020204" pitchFamily="34" charset="0"/>
              </a:rPr>
              <a:t>SBARD</a:t>
            </a:r>
            <a:endParaRPr lang="en-GB" sz="2000" b="1" dirty="0">
              <a:effectLst/>
              <a:latin typeface="Arial" panose="020B0604020202020204" pitchFamily="34" charset="0"/>
              <a:ea typeface="Arial MT"/>
              <a:cs typeface="Arial" panose="020B0604020202020204" pitchFamily="34" charset="0"/>
            </a:endParaRPr>
          </a:p>
        </p:txBody>
      </p:sp>
      <p:sp>
        <p:nvSpPr>
          <p:cNvPr id="53" name="Rectangle 52">
            <a:extLst>
              <a:ext uri="{FF2B5EF4-FFF2-40B4-BE49-F238E27FC236}">
                <a16:creationId xmlns:a16="http://schemas.microsoft.com/office/drawing/2014/main" id="{4061A490-32F9-A5E3-B9FC-D4EE7CB75EF1}"/>
              </a:ext>
            </a:extLst>
          </p:cNvPr>
          <p:cNvSpPr>
            <a:spLocks noChangeArrowheads="1"/>
          </p:cNvSpPr>
          <p:nvPr/>
        </p:nvSpPr>
        <p:spPr bwMode="auto">
          <a:xfrm>
            <a:off x="7767178" y="1472316"/>
            <a:ext cx="2545746" cy="1640656"/>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4" name="AutoShape 135">
            <a:extLst>
              <a:ext uri="{FF2B5EF4-FFF2-40B4-BE49-F238E27FC236}">
                <a16:creationId xmlns:a16="http://schemas.microsoft.com/office/drawing/2014/main" id="{30D1AF33-9D3F-D136-5F18-3ABCFA80C754}"/>
              </a:ext>
            </a:extLst>
          </p:cNvPr>
          <p:cNvSpPr>
            <a:spLocks/>
          </p:cNvSpPr>
          <p:nvPr/>
        </p:nvSpPr>
        <p:spPr bwMode="auto">
          <a:xfrm>
            <a:off x="4030072" y="4489710"/>
            <a:ext cx="549436" cy="137001"/>
          </a:xfrm>
          <a:custGeom>
            <a:avLst/>
            <a:gdLst>
              <a:gd name="T0" fmla="+- 0 5741 5080"/>
              <a:gd name="T1" fmla="*/ T0 w 701"/>
              <a:gd name="T2" fmla="+- 0 4024 3943"/>
              <a:gd name="T3" fmla="*/ 4024 h 163"/>
              <a:gd name="T4" fmla="+- 0 5631 5080"/>
              <a:gd name="T5" fmla="*/ T4 w 701"/>
              <a:gd name="T6" fmla="+- 0 4089 3943"/>
              <a:gd name="T7" fmla="*/ 4089 h 163"/>
              <a:gd name="T8" fmla="+- 0 5629 5080"/>
              <a:gd name="T9" fmla="*/ T8 w 701"/>
              <a:gd name="T10" fmla="+- 0 4095 3943"/>
              <a:gd name="T11" fmla="*/ 4095 h 163"/>
              <a:gd name="T12" fmla="+- 0 5635 5080"/>
              <a:gd name="T13" fmla="*/ T12 w 701"/>
              <a:gd name="T14" fmla="+- 0 4104 3943"/>
              <a:gd name="T15" fmla="*/ 4104 h 163"/>
              <a:gd name="T16" fmla="+- 0 5641 5080"/>
              <a:gd name="T17" fmla="*/ T16 w 701"/>
              <a:gd name="T18" fmla="+- 0 4106 3943"/>
              <a:gd name="T19" fmla="*/ 4106 h 163"/>
              <a:gd name="T20" fmla="+- 0 5646 5080"/>
              <a:gd name="T21" fmla="*/ T20 w 701"/>
              <a:gd name="T22" fmla="+- 0 4103 3943"/>
              <a:gd name="T23" fmla="*/ 4103 h 163"/>
              <a:gd name="T24" fmla="+- 0 5763 5080"/>
              <a:gd name="T25" fmla="*/ T24 w 701"/>
              <a:gd name="T26" fmla="+- 0 4034 3943"/>
              <a:gd name="T27" fmla="*/ 4034 h 163"/>
              <a:gd name="T28" fmla="+- 0 5761 5080"/>
              <a:gd name="T29" fmla="*/ T28 w 701"/>
              <a:gd name="T30" fmla="+- 0 4034 3943"/>
              <a:gd name="T31" fmla="*/ 4034 h 163"/>
              <a:gd name="T32" fmla="+- 0 5761 5080"/>
              <a:gd name="T33" fmla="*/ T32 w 701"/>
              <a:gd name="T34" fmla="+- 0 4033 3943"/>
              <a:gd name="T35" fmla="*/ 4033 h 163"/>
              <a:gd name="T36" fmla="+- 0 5756 5080"/>
              <a:gd name="T37" fmla="*/ T36 w 701"/>
              <a:gd name="T38" fmla="+- 0 4033 3943"/>
              <a:gd name="T39" fmla="*/ 4033 h 163"/>
              <a:gd name="T40" fmla="+- 0 5741 5080"/>
              <a:gd name="T41" fmla="*/ T40 w 701"/>
              <a:gd name="T42" fmla="+- 0 4024 3943"/>
              <a:gd name="T43" fmla="*/ 4024 h 163"/>
              <a:gd name="T44" fmla="+- 0 5724 5080"/>
              <a:gd name="T45" fmla="*/ T44 w 701"/>
              <a:gd name="T46" fmla="+- 0 4014 3943"/>
              <a:gd name="T47" fmla="*/ 4014 h 163"/>
              <a:gd name="T48" fmla="+- 0 5080 5080"/>
              <a:gd name="T49" fmla="*/ T48 w 701"/>
              <a:gd name="T50" fmla="+- 0 4014 3943"/>
              <a:gd name="T51" fmla="*/ 4014 h 163"/>
              <a:gd name="T52" fmla="+- 0 5080 5080"/>
              <a:gd name="T53" fmla="*/ T52 w 701"/>
              <a:gd name="T54" fmla="+- 0 4034 3943"/>
              <a:gd name="T55" fmla="*/ 4034 h 163"/>
              <a:gd name="T56" fmla="+- 0 5724 5080"/>
              <a:gd name="T57" fmla="*/ T56 w 701"/>
              <a:gd name="T58" fmla="+- 0 4034 3943"/>
              <a:gd name="T59" fmla="*/ 4034 h 163"/>
              <a:gd name="T60" fmla="+- 0 5741 5080"/>
              <a:gd name="T61" fmla="*/ T60 w 701"/>
              <a:gd name="T62" fmla="+- 0 4024 3943"/>
              <a:gd name="T63" fmla="*/ 4024 h 163"/>
              <a:gd name="T64" fmla="+- 0 5724 5080"/>
              <a:gd name="T65" fmla="*/ T64 w 701"/>
              <a:gd name="T66" fmla="+- 0 4014 3943"/>
              <a:gd name="T67" fmla="*/ 4014 h 163"/>
              <a:gd name="T68" fmla="+- 0 5763 5080"/>
              <a:gd name="T69" fmla="*/ T68 w 701"/>
              <a:gd name="T70" fmla="+- 0 4014 3943"/>
              <a:gd name="T71" fmla="*/ 4014 h 163"/>
              <a:gd name="T72" fmla="+- 0 5761 5080"/>
              <a:gd name="T73" fmla="*/ T72 w 701"/>
              <a:gd name="T74" fmla="+- 0 4014 3943"/>
              <a:gd name="T75" fmla="*/ 4014 h 163"/>
              <a:gd name="T76" fmla="+- 0 5761 5080"/>
              <a:gd name="T77" fmla="*/ T76 w 701"/>
              <a:gd name="T78" fmla="+- 0 4034 3943"/>
              <a:gd name="T79" fmla="*/ 4034 h 163"/>
              <a:gd name="T80" fmla="+- 0 5763 5080"/>
              <a:gd name="T81" fmla="*/ T80 w 701"/>
              <a:gd name="T82" fmla="+- 0 4034 3943"/>
              <a:gd name="T83" fmla="*/ 4034 h 163"/>
              <a:gd name="T84" fmla="+- 0 5781 5080"/>
              <a:gd name="T85" fmla="*/ T84 w 701"/>
              <a:gd name="T86" fmla="+- 0 4024 3943"/>
              <a:gd name="T87" fmla="*/ 4024 h 163"/>
              <a:gd name="T88" fmla="+- 0 5763 5080"/>
              <a:gd name="T89" fmla="*/ T88 w 701"/>
              <a:gd name="T90" fmla="+- 0 4014 3943"/>
              <a:gd name="T91" fmla="*/ 4014 h 163"/>
              <a:gd name="T92" fmla="+- 0 5756 5080"/>
              <a:gd name="T93" fmla="*/ T92 w 701"/>
              <a:gd name="T94" fmla="+- 0 4016 3943"/>
              <a:gd name="T95" fmla="*/ 4016 h 163"/>
              <a:gd name="T96" fmla="+- 0 5741 5080"/>
              <a:gd name="T97" fmla="*/ T96 w 701"/>
              <a:gd name="T98" fmla="+- 0 4024 3943"/>
              <a:gd name="T99" fmla="*/ 4024 h 163"/>
              <a:gd name="T100" fmla="+- 0 5756 5080"/>
              <a:gd name="T101" fmla="*/ T100 w 701"/>
              <a:gd name="T102" fmla="+- 0 4033 3943"/>
              <a:gd name="T103" fmla="*/ 4033 h 163"/>
              <a:gd name="T104" fmla="+- 0 5756 5080"/>
              <a:gd name="T105" fmla="*/ T104 w 701"/>
              <a:gd name="T106" fmla="+- 0 4016 3943"/>
              <a:gd name="T107" fmla="*/ 4016 h 163"/>
              <a:gd name="T108" fmla="+- 0 5761 5080"/>
              <a:gd name="T109" fmla="*/ T108 w 701"/>
              <a:gd name="T110" fmla="+- 0 4016 3943"/>
              <a:gd name="T111" fmla="*/ 4016 h 163"/>
              <a:gd name="T112" fmla="+- 0 5756 5080"/>
              <a:gd name="T113" fmla="*/ T112 w 701"/>
              <a:gd name="T114" fmla="+- 0 4016 3943"/>
              <a:gd name="T115" fmla="*/ 4016 h 163"/>
              <a:gd name="T116" fmla="+- 0 5756 5080"/>
              <a:gd name="T117" fmla="*/ T116 w 701"/>
              <a:gd name="T118" fmla="+- 0 4033 3943"/>
              <a:gd name="T119" fmla="*/ 4033 h 163"/>
              <a:gd name="T120" fmla="+- 0 5761 5080"/>
              <a:gd name="T121" fmla="*/ T120 w 701"/>
              <a:gd name="T122" fmla="+- 0 4033 3943"/>
              <a:gd name="T123" fmla="*/ 4033 h 163"/>
              <a:gd name="T124" fmla="+- 0 5761 5080"/>
              <a:gd name="T125" fmla="*/ T124 w 701"/>
              <a:gd name="T126" fmla="+- 0 4016 3943"/>
              <a:gd name="T127" fmla="*/ 4016 h 163"/>
              <a:gd name="T128" fmla="+- 0 5641 5080"/>
              <a:gd name="T129" fmla="*/ T128 w 701"/>
              <a:gd name="T130" fmla="+- 0 3943 3943"/>
              <a:gd name="T131" fmla="*/ 3943 h 163"/>
              <a:gd name="T132" fmla="+- 0 5635 5080"/>
              <a:gd name="T133" fmla="*/ T132 w 701"/>
              <a:gd name="T134" fmla="+- 0 3945 3943"/>
              <a:gd name="T135" fmla="*/ 3945 h 163"/>
              <a:gd name="T136" fmla="+- 0 5629 5080"/>
              <a:gd name="T137" fmla="*/ T136 w 701"/>
              <a:gd name="T138" fmla="+- 0 3954 3943"/>
              <a:gd name="T139" fmla="*/ 3954 h 163"/>
              <a:gd name="T140" fmla="+- 0 5631 5080"/>
              <a:gd name="T141" fmla="*/ T140 w 701"/>
              <a:gd name="T142" fmla="+- 0 3960 3943"/>
              <a:gd name="T143" fmla="*/ 3960 h 163"/>
              <a:gd name="T144" fmla="+- 0 5741 5080"/>
              <a:gd name="T145" fmla="*/ T144 w 701"/>
              <a:gd name="T146" fmla="+- 0 4024 3943"/>
              <a:gd name="T147" fmla="*/ 4024 h 163"/>
              <a:gd name="T148" fmla="+- 0 5756 5080"/>
              <a:gd name="T149" fmla="*/ T148 w 701"/>
              <a:gd name="T150" fmla="+- 0 4016 3943"/>
              <a:gd name="T151" fmla="*/ 4016 h 163"/>
              <a:gd name="T152" fmla="+- 0 5761 5080"/>
              <a:gd name="T153" fmla="*/ T152 w 701"/>
              <a:gd name="T154" fmla="+- 0 4016 3943"/>
              <a:gd name="T155" fmla="*/ 4016 h 163"/>
              <a:gd name="T156" fmla="+- 0 5761 5080"/>
              <a:gd name="T157" fmla="*/ T156 w 701"/>
              <a:gd name="T158" fmla="+- 0 4014 3943"/>
              <a:gd name="T159" fmla="*/ 4014 h 163"/>
              <a:gd name="T160" fmla="+- 0 5763 5080"/>
              <a:gd name="T161" fmla="*/ T160 w 701"/>
              <a:gd name="T162" fmla="+- 0 4014 3943"/>
              <a:gd name="T163" fmla="*/ 4014 h 163"/>
              <a:gd name="T164" fmla="+- 0 5646 5080"/>
              <a:gd name="T165" fmla="*/ T164 w 701"/>
              <a:gd name="T166" fmla="+- 0 3946 3943"/>
              <a:gd name="T167" fmla="*/ 3946 h 163"/>
              <a:gd name="T168" fmla="+- 0 5641 5080"/>
              <a:gd name="T169" fmla="*/ T168 w 701"/>
              <a:gd name="T170" fmla="+- 0 3943 3943"/>
              <a:gd name="T171" fmla="*/ 3943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1"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55" name="Rectangle 54">
            <a:extLst>
              <a:ext uri="{FF2B5EF4-FFF2-40B4-BE49-F238E27FC236}">
                <a16:creationId xmlns:a16="http://schemas.microsoft.com/office/drawing/2014/main" id="{02F12838-B01D-7DCD-5F7A-690BC415EC54}"/>
              </a:ext>
            </a:extLst>
          </p:cNvPr>
          <p:cNvSpPr>
            <a:spLocks noChangeArrowheads="1"/>
          </p:cNvSpPr>
          <p:nvPr/>
        </p:nvSpPr>
        <p:spPr bwMode="auto">
          <a:xfrm>
            <a:off x="1484326" y="3745027"/>
            <a:ext cx="2558287" cy="1640656"/>
          </a:xfrm>
          <a:prstGeom prst="rect">
            <a:avLst/>
          </a:prstGeom>
          <a:solidFill>
            <a:srgbClr val="005EB8"/>
          </a:solidFill>
          <a:ln>
            <a:noFill/>
          </a:ln>
        </p:spPr>
        <p:txBody>
          <a:bodyPr rot="0" vert="horz" wrap="square" lIns="91440" tIns="45720" rIns="91440" bIns="45720" anchor="ctr"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Arial MT"/>
                <a:cs typeface="Arial" panose="020B0604020202020204" pitchFamily="34" charset="0"/>
              </a:rPr>
              <a:t>Q&amp;A</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Arial MT"/>
              <a:cs typeface="Arial" panose="020B0604020202020204" pitchFamily="34" charset="0"/>
            </a:endParaRPr>
          </a:p>
        </p:txBody>
      </p:sp>
      <p:sp>
        <p:nvSpPr>
          <p:cNvPr id="56" name="Rectangle 55">
            <a:extLst>
              <a:ext uri="{FF2B5EF4-FFF2-40B4-BE49-F238E27FC236}">
                <a16:creationId xmlns:a16="http://schemas.microsoft.com/office/drawing/2014/main" id="{B4E3610F-8C6D-C057-7390-8D57F61A3FCC}"/>
              </a:ext>
            </a:extLst>
          </p:cNvPr>
          <p:cNvSpPr>
            <a:spLocks noChangeArrowheads="1"/>
          </p:cNvSpPr>
          <p:nvPr/>
        </p:nvSpPr>
        <p:spPr bwMode="auto">
          <a:xfrm>
            <a:off x="1484326" y="3745027"/>
            <a:ext cx="2558287" cy="1640656"/>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7" name="Text Box 132">
            <a:extLst>
              <a:ext uri="{FF2B5EF4-FFF2-40B4-BE49-F238E27FC236}">
                <a16:creationId xmlns:a16="http://schemas.microsoft.com/office/drawing/2014/main" id="{2C870B31-21F9-C571-C0FB-F35102471B2A}"/>
              </a:ext>
            </a:extLst>
          </p:cNvPr>
          <p:cNvSpPr txBox="1">
            <a:spLocks noChangeArrowheads="1"/>
          </p:cNvSpPr>
          <p:nvPr/>
        </p:nvSpPr>
        <p:spPr bwMode="auto">
          <a:xfrm>
            <a:off x="4619482" y="3745027"/>
            <a:ext cx="2419461" cy="1640656"/>
          </a:xfrm>
          <a:prstGeom prst="rect">
            <a:avLst/>
          </a:prstGeom>
          <a:solidFill>
            <a:srgbClr val="FACA01"/>
          </a:solidFill>
          <a:ln>
            <a:noFill/>
          </a:ln>
        </p:spPr>
        <p:txBody>
          <a:bodyPr rot="0" vert="horz" wrap="square" lIns="0" tIns="0" rIns="0" bIns="0" anchor="ctr" anchorCtr="0" upright="1">
            <a:noAutofit/>
          </a:bodyPr>
          <a:lstStyle/>
          <a:p>
            <a:pPr algn="ctr"/>
            <a:r>
              <a:rPr lang="en-US" sz="2000" b="1" dirty="0">
                <a:solidFill>
                  <a:srgbClr val="FFFFFF"/>
                </a:solidFill>
                <a:effectLst/>
                <a:latin typeface="Arial" panose="020B0604020202020204" pitchFamily="34" charset="0"/>
                <a:ea typeface="Arial MT"/>
                <a:cs typeface="Arial" panose="020B0604020202020204" pitchFamily="34" charset="0"/>
              </a:rPr>
              <a:t>Close</a:t>
            </a:r>
            <a:endParaRPr lang="en-GB" sz="2000" b="1" dirty="0">
              <a:effectLst/>
              <a:latin typeface="Arial" panose="020B0604020202020204" pitchFamily="34" charset="0"/>
              <a:ea typeface="Arial MT"/>
              <a:cs typeface="Arial" panose="020B0604020202020204" pitchFamily="34" charset="0"/>
            </a:endParaRPr>
          </a:p>
        </p:txBody>
      </p:sp>
      <p:sp>
        <p:nvSpPr>
          <p:cNvPr id="65" name="AutoShape 141">
            <a:extLst>
              <a:ext uri="{FF2B5EF4-FFF2-40B4-BE49-F238E27FC236}">
                <a16:creationId xmlns:a16="http://schemas.microsoft.com/office/drawing/2014/main" id="{F30EF490-2A67-78D9-97F1-D023C9E6EB1C}"/>
              </a:ext>
            </a:extLst>
          </p:cNvPr>
          <p:cNvSpPr>
            <a:spLocks/>
          </p:cNvSpPr>
          <p:nvPr/>
        </p:nvSpPr>
        <p:spPr bwMode="auto">
          <a:xfrm>
            <a:off x="4070886" y="2216999"/>
            <a:ext cx="549436" cy="137001"/>
          </a:xfrm>
          <a:custGeom>
            <a:avLst/>
            <a:gdLst>
              <a:gd name="T0" fmla="+- 0 9757 9096"/>
              <a:gd name="T1" fmla="*/ T0 w 701"/>
              <a:gd name="T2" fmla="+- 0 1320 1239"/>
              <a:gd name="T3" fmla="*/ 1320 h 163"/>
              <a:gd name="T4" fmla="+- 0 9647 9096"/>
              <a:gd name="T5" fmla="*/ T4 w 701"/>
              <a:gd name="T6" fmla="+- 0 1385 1239"/>
              <a:gd name="T7" fmla="*/ 1385 h 163"/>
              <a:gd name="T8" fmla="+- 0 9645 9096"/>
              <a:gd name="T9" fmla="*/ T8 w 701"/>
              <a:gd name="T10" fmla="+- 0 1391 1239"/>
              <a:gd name="T11" fmla="*/ 1391 h 163"/>
              <a:gd name="T12" fmla="+- 0 9651 9096"/>
              <a:gd name="T13" fmla="*/ T12 w 701"/>
              <a:gd name="T14" fmla="+- 0 1400 1239"/>
              <a:gd name="T15" fmla="*/ 1400 h 163"/>
              <a:gd name="T16" fmla="+- 0 9657 9096"/>
              <a:gd name="T17" fmla="*/ T16 w 701"/>
              <a:gd name="T18" fmla="+- 0 1402 1239"/>
              <a:gd name="T19" fmla="*/ 1402 h 163"/>
              <a:gd name="T20" fmla="+- 0 9662 9096"/>
              <a:gd name="T21" fmla="*/ T20 w 701"/>
              <a:gd name="T22" fmla="+- 0 1399 1239"/>
              <a:gd name="T23" fmla="*/ 1399 h 163"/>
              <a:gd name="T24" fmla="+- 0 9779 9096"/>
              <a:gd name="T25" fmla="*/ T24 w 701"/>
              <a:gd name="T26" fmla="+- 0 1330 1239"/>
              <a:gd name="T27" fmla="*/ 1330 h 163"/>
              <a:gd name="T28" fmla="+- 0 9777 9096"/>
              <a:gd name="T29" fmla="*/ T28 w 701"/>
              <a:gd name="T30" fmla="+- 0 1330 1239"/>
              <a:gd name="T31" fmla="*/ 1330 h 163"/>
              <a:gd name="T32" fmla="+- 0 9777 9096"/>
              <a:gd name="T33" fmla="*/ T32 w 701"/>
              <a:gd name="T34" fmla="+- 0 1329 1239"/>
              <a:gd name="T35" fmla="*/ 1329 h 163"/>
              <a:gd name="T36" fmla="+- 0 9772 9096"/>
              <a:gd name="T37" fmla="*/ T36 w 701"/>
              <a:gd name="T38" fmla="+- 0 1329 1239"/>
              <a:gd name="T39" fmla="*/ 1329 h 163"/>
              <a:gd name="T40" fmla="+- 0 9757 9096"/>
              <a:gd name="T41" fmla="*/ T40 w 701"/>
              <a:gd name="T42" fmla="+- 0 1320 1239"/>
              <a:gd name="T43" fmla="*/ 1320 h 163"/>
              <a:gd name="T44" fmla="+- 0 9740 9096"/>
              <a:gd name="T45" fmla="*/ T44 w 701"/>
              <a:gd name="T46" fmla="+- 0 1310 1239"/>
              <a:gd name="T47" fmla="*/ 1310 h 163"/>
              <a:gd name="T48" fmla="+- 0 9096 9096"/>
              <a:gd name="T49" fmla="*/ T48 w 701"/>
              <a:gd name="T50" fmla="+- 0 1310 1239"/>
              <a:gd name="T51" fmla="*/ 1310 h 163"/>
              <a:gd name="T52" fmla="+- 0 9096 9096"/>
              <a:gd name="T53" fmla="*/ T52 w 701"/>
              <a:gd name="T54" fmla="+- 0 1330 1239"/>
              <a:gd name="T55" fmla="*/ 1330 h 163"/>
              <a:gd name="T56" fmla="+- 0 9740 9096"/>
              <a:gd name="T57" fmla="*/ T56 w 701"/>
              <a:gd name="T58" fmla="+- 0 1330 1239"/>
              <a:gd name="T59" fmla="*/ 1330 h 163"/>
              <a:gd name="T60" fmla="+- 0 9757 9096"/>
              <a:gd name="T61" fmla="*/ T60 w 701"/>
              <a:gd name="T62" fmla="+- 0 1320 1239"/>
              <a:gd name="T63" fmla="*/ 1320 h 163"/>
              <a:gd name="T64" fmla="+- 0 9740 9096"/>
              <a:gd name="T65" fmla="*/ T64 w 701"/>
              <a:gd name="T66" fmla="+- 0 1310 1239"/>
              <a:gd name="T67" fmla="*/ 1310 h 163"/>
              <a:gd name="T68" fmla="+- 0 9779 9096"/>
              <a:gd name="T69" fmla="*/ T68 w 701"/>
              <a:gd name="T70" fmla="+- 0 1310 1239"/>
              <a:gd name="T71" fmla="*/ 1310 h 163"/>
              <a:gd name="T72" fmla="+- 0 9777 9096"/>
              <a:gd name="T73" fmla="*/ T72 w 701"/>
              <a:gd name="T74" fmla="+- 0 1310 1239"/>
              <a:gd name="T75" fmla="*/ 1310 h 163"/>
              <a:gd name="T76" fmla="+- 0 9777 9096"/>
              <a:gd name="T77" fmla="*/ T76 w 701"/>
              <a:gd name="T78" fmla="+- 0 1330 1239"/>
              <a:gd name="T79" fmla="*/ 1330 h 163"/>
              <a:gd name="T80" fmla="+- 0 9779 9096"/>
              <a:gd name="T81" fmla="*/ T80 w 701"/>
              <a:gd name="T82" fmla="+- 0 1330 1239"/>
              <a:gd name="T83" fmla="*/ 1330 h 163"/>
              <a:gd name="T84" fmla="+- 0 9796 9096"/>
              <a:gd name="T85" fmla="*/ T84 w 701"/>
              <a:gd name="T86" fmla="+- 0 1320 1239"/>
              <a:gd name="T87" fmla="*/ 1320 h 163"/>
              <a:gd name="T88" fmla="+- 0 9779 9096"/>
              <a:gd name="T89" fmla="*/ T88 w 701"/>
              <a:gd name="T90" fmla="+- 0 1310 1239"/>
              <a:gd name="T91" fmla="*/ 1310 h 163"/>
              <a:gd name="T92" fmla="+- 0 9772 9096"/>
              <a:gd name="T93" fmla="*/ T92 w 701"/>
              <a:gd name="T94" fmla="+- 0 1312 1239"/>
              <a:gd name="T95" fmla="*/ 1312 h 163"/>
              <a:gd name="T96" fmla="+- 0 9757 9096"/>
              <a:gd name="T97" fmla="*/ T96 w 701"/>
              <a:gd name="T98" fmla="+- 0 1320 1239"/>
              <a:gd name="T99" fmla="*/ 1320 h 163"/>
              <a:gd name="T100" fmla="+- 0 9772 9096"/>
              <a:gd name="T101" fmla="*/ T100 w 701"/>
              <a:gd name="T102" fmla="+- 0 1329 1239"/>
              <a:gd name="T103" fmla="*/ 1329 h 163"/>
              <a:gd name="T104" fmla="+- 0 9772 9096"/>
              <a:gd name="T105" fmla="*/ T104 w 701"/>
              <a:gd name="T106" fmla="+- 0 1312 1239"/>
              <a:gd name="T107" fmla="*/ 1312 h 163"/>
              <a:gd name="T108" fmla="+- 0 9777 9096"/>
              <a:gd name="T109" fmla="*/ T108 w 701"/>
              <a:gd name="T110" fmla="+- 0 1312 1239"/>
              <a:gd name="T111" fmla="*/ 1312 h 163"/>
              <a:gd name="T112" fmla="+- 0 9772 9096"/>
              <a:gd name="T113" fmla="*/ T112 w 701"/>
              <a:gd name="T114" fmla="+- 0 1312 1239"/>
              <a:gd name="T115" fmla="*/ 1312 h 163"/>
              <a:gd name="T116" fmla="+- 0 9772 9096"/>
              <a:gd name="T117" fmla="*/ T116 w 701"/>
              <a:gd name="T118" fmla="+- 0 1329 1239"/>
              <a:gd name="T119" fmla="*/ 1329 h 163"/>
              <a:gd name="T120" fmla="+- 0 9777 9096"/>
              <a:gd name="T121" fmla="*/ T120 w 701"/>
              <a:gd name="T122" fmla="+- 0 1329 1239"/>
              <a:gd name="T123" fmla="*/ 1329 h 163"/>
              <a:gd name="T124" fmla="+- 0 9777 9096"/>
              <a:gd name="T125" fmla="*/ T124 w 701"/>
              <a:gd name="T126" fmla="+- 0 1312 1239"/>
              <a:gd name="T127" fmla="*/ 1312 h 163"/>
              <a:gd name="T128" fmla="+- 0 9657 9096"/>
              <a:gd name="T129" fmla="*/ T128 w 701"/>
              <a:gd name="T130" fmla="+- 0 1239 1239"/>
              <a:gd name="T131" fmla="*/ 1239 h 163"/>
              <a:gd name="T132" fmla="+- 0 9651 9096"/>
              <a:gd name="T133" fmla="*/ T132 w 701"/>
              <a:gd name="T134" fmla="+- 0 1241 1239"/>
              <a:gd name="T135" fmla="*/ 1241 h 163"/>
              <a:gd name="T136" fmla="+- 0 9645 9096"/>
              <a:gd name="T137" fmla="*/ T136 w 701"/>
              <a:gd name="T138" fmla="+- 0 1250 1239"/>
              <a:gd name="T139" fmla="*/ 1250 h 163"/>
              <a:gd name="T140" fmla="+- 0 9647 9096"/>
              <a:gd name="T141" fmla="*/ T140 w 701"/>
              <a:gd name="T142" fmla="+- 0 1256 1239"/>
              <a:gd name="T143" fmla="*/ 1256 h 163"/>
              <a:gd name="T144" fmla="+- 0 9757 9096"/>
              <a:gd name="T145" fmla="*/ T144 w 701"/>
              <a:gd name="T146" fmla="+- 0 1320 1239"/>
              <a:gd name="T147" fmla="*/ 1320 h 163"/>
              <a:gd name="T148" fmla="+- 0 9772 9096"/>
              <a:gd name="T149" fmla="*/ T148 w 701"/>
              <a:gd name="T150" fmla="+- 0 1312 1239"/>
              <a:gd name="T151" fmla="*/ 1312 h 163"/>
              <a:gd name="T152" fmla="+- 0 9777 9096"/>
              <a:gd name="T153" fmla="*/ T152 w 701"/>
              <a:gd name="T154" fmla="+- 0 1312 1239"/>
              <a:gd name="T155" fmla="*/ 1312 h 163"/>
              <a:gd name="T156" fmla="+- 0 9777 9096"/>
              <a:gd name="T157" fmla="*/ T156 w 701"/>
              <a:gd name="T158" fmla="+- 0 1310 1239"/>
              <a:gd name="T159" fmla="*/ 1310 h 163"/>
              <a:gd name="T160" fmla="+- 0 9779 9096"/>
              <a:gd name="T161" fmla="*/ T160 w 701"/>
              <a:gd name="T162" fmla="+- 0 1310 1239"/>
              <a:gd name="T163" fmla="*/ 1310 h 163"/>
              <a:gd name="T164" fmla="+- 0 9662 9096"/>
              <a:gd name="T165" fmla="*/ T164 w 701"/>
              <a:gd name="T166" fmla="+- 0 1242 1239"/>
              <a:gd name="T167" fmla="*/ 1242 h 163"/>
              <a:gd name="T168" fmla="+- 0 9657 9096"/>
              <a:gd name="T169" fmla="*/ T168 w 701"/>
              <a:gd name="T170" fmla="+- 0 1239 1239"/>
              <a:gd name="T171" fmla="*/ 1239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701" h="163">
                <a:moveTo>
                  <a:pt x="661" y="81"/>
                </a:moveTo>
                <a:lnTo>
                  <a:pt x="551" y="146"/>
                </a:lnTo>
                <a:lnTo>
                  <a:pt x="549" y="152"/>
                </a:lnTo>
                <a:lnTo>
                  <a:pt x="555" y="161"/>
                </a:lnTo>
                <a:lnTo>
                  <a:pt x="561" y="163"/>
                </a:lnTo>
                <a:lnTo>
                  <a:pt x="566" y="160"/>
                </a:lnTo>
                <a:lnTo>
                  <a:pt x="683" y="91"/>
                </a:lnTo>
                <a:lnTo>
                  <a:pt x="681" y="91"/>
                </a:lnTo>
                <a:lnTo>
                  <a:pt x="681" y="90"/>
                </a:lnTo>
                <a:lnTo>
                  <a:pt x="676" y="90"/>
                </a:lnTo>
                <a:lnTo>
                  <a:pt x="661" y="81"/>
                </a:lnTo>
                <a:close/>
                <a:moveTo>
                  <a:pt x="644" y="71"/>
                </a:moveTo>
                <a:lnTo>
                  <a:pt x="0" y="71"/>
                </a:lnTo>
                <a:lnTo>
                  <a:pt x="0" y="91"/>
                </a:lnTo>
                <a:lnTo>
                  <a:pt x="644" y="91"/>
                </a:lnTo>
                <a:lnTo>
                  <a:pt x="661" y="81"/>
                </a:lnTo>
                <a:lnTo>
                  <a:pt x="644" y="71"/>
                </a:lnTo>
                <a:close/>
                <a:moveTo>
                  <a:pt x="683" y="71"/>
                </a:moveTo>
                <a:lnTo>
                  <a:pt x="681" y="71"/>
                </a:lnTo>
                <a:lnTo>
                  <a:pt x="681" y="91"/>
                </a:lnTo>
                <a:lnTo>
                  <a:pt x="683" y="91"/>
                </a:lnTo>
                <a:lnTo>
                  <a:pt x="700" y="81"/>
                </a:lnTo>
                <a:lnTo>
                  <a:pt x="683" y="71"/>
                </a:lnTo>
                <a:close/>
                <a:moveTo>
                  <a:pt x="676" y="73"/>
                </a:moveTo>
                <a:lnTo>
                  <a:pt x="661" y="81"/>
                </a:lnTo>
                <a:lnTo>
                  <a:pt x="676" y="90"/>
                </a:lnTo>
                <a:lnTo>
                  <a:pt x="676" y="73"/>
                </a:lnTo>
                <a:close/>
                <a:moveTo>
                  <a:pt x="681" y="73"/>
                </a:moveTo>
                <a:lnTo>
                  <a:pt x="676" y="73"/>
                </a:lnTo>
                <a:lnTo>
                  <a:pt x="676" y="90"/>
                </a:lnTo>
                <a:lnTo>
                  <a:pt x="681" y="90"/>
                </a:lnTo>
                <a:lnTo>
                  <a:pt x="681" y="73"/>
                </a:lnTo>
                <a:close/>
                <a:moveTo>
                  <a:pt x="561" y="0"/>
                </a:moveTo>
                <a:lnTo>
                  <a:pt x="555" y="2"/>
                </a:lnTo>
                <a:lnTo>
                  <a:pt x="549" y="11"/>
                </a:lnTo>
                <a:lnTo>
                  <a:pt x="551" y="17"/>
                </a:lnTo>
                <a:lnTo>
                  <a:pt x="661" y="81"/>
                </a:lnTo>
                <a:lnTo>
                  <a:pt x="676" y="73"/>
                </a:lnTo>
                <a:lnTo>
                  <a:pt x="681" y="73"/>
                </a:lnTo>
                <a:lnTo>
                  <a:pt x="681" y="71"/>
                </a:lnTo>
                <a:lnTo>
                  <a:pt x="683" y="71"/>
                </a:lnTo>
                <a:lnTo>
                  <a:pt x="566" y="3"/>
                </a:lnTo>
                <a:lnTo>
                  <a:pt x="561" y="0"/>
                </a:lnTo>
                <a:close/>
              </a:path>
            </a:pathLst>
          </a:custGeom>
          <a:solidFill>
            <a:schemeClr val="tx1">
              <a:lumMod val="50000"/>
              <a:lumOff val="50000"/>
            </a:schemeClr>
          </a:solidFill>
          <a:ln>
            <a:noFill/>
          </a:ln>
        </p:spPr>
        <p:txBody>
          <a:bodyPr rot="0" vert="horz" wrap="square" lIns="91440" tIns="45720" rIns="91440" bIns="45720" anchor="t" anchorCtr="0" upright="1">
            <a:noAutofit/>
          </a:bodyPr>
          <a:lstStyle/>
          <a:p>
            <a:endParaRPr lang="en-GB"/>
          </a:p>
        </p:txBody>
      </p:sp>
      <p:sp>
        <p:nvSpPr>
          <p:cNvPr id="68" name="Rectangle 67">
            <a:extLst>
              <a:ext uri="{FF2B5EF4-FFF2-40B4-BE49-F238E27FC236}">
                <a16:creationId xmlns:a16="http://schemas.microsoft.com/office/drawing/2014/main" id="{893FDF3D-916E-67D6-7507-DA10775FF4A4}"/>
              </a:ext>
            </a:extLst>
          </p:cNvPr>
          <p:cNvSpPr>
            <a:spLocks noChangeArrowheads="1"/>
          </p:cNvSpPr>
          <p:nvPr/>
        </p:nvSpPr>
        <p:spPr bwMode="auto">
          <a:xfrm>
            <a:off x="1471785" y="1472316"/>
            <a:ext cx="2558287" cy="1640656"/>
          </a:xfrm>
          <a:prstGeom prst="rect">
            <a:avLst/>
          </a:prstGeom>
          <a:solidFill>
            <a:srgbClr val="E20D27"/>
          </a:solidFill>
          <a:ln w="12700">
            <a:solidFill>
              <a:srgbClr val="FFFFFF"/>
            </a:solidFill>
            <a:prstDash val="solid"/>
            <a:miter lim="800000"/>
            <a:headEnd/>
            <a:tailEnd/>
          </a:ln>
        </p:spPr>
        <p:txBody>
          <a:bodyPr rot="0" vert="horz" wrap="square" lIns="91440" tIns="45720" rIns="91440" bIns="45720" anchor="ctr" anchorCtr="0" upright="1">
            <a:noAutofit/>
          </a:bodyPr>
          <a:lstStyle/>
          <a:p>
            <a:pPr marL="0" marR="0" lvl="0" indent="0" algn="ctr" defTabSz="457200" rtl="0" eaLnBrk="1" fontAlgn="auto" latinLnBrk="0" hangingPunct="1">
              <a:lnSpc>
                <a:spcPct val="100000"/>
              </a:lnSpc>
              <a:spcBef>
                <a:spcPts val="4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t>Spotting ‘soft </a:t>
            </a:r>
            <a:r>
              <a:rPr kumimoji="0" lang="en-US" sz="2000" b="1" i="0" u="none" strike="noStrike" kern="1200" cap="none" spc="-515"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t> </a:t>
            </a:r>
            <a:br>
              <a:rPr kumimoji="0" lang="en-US" sz="2000" b="1" i="0" u="none" strike="noStrike" kern="1200" cap="none" spc="-515"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b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t>signs</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MT"/>
                <a:cs typeface="Arial" panose="020B0604020202020204" pitchFamily="34" charset="0"/>
              </a:rPr>
              <a:t>’</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30750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3E48B-CA9B-6D6B-445F-E0067B3DE163}"/>
              </a:ext>
            </a:extLst>
          </p:cNvPr>
          <p:cNvSpPr>
            <a:spLocks noGrp="1"/>
          </p:cNvSpPr>
          <p:nvPr>
            <p:ph type="body" sz="quarter" idx="11"/>
          </p:nvPr>
        </p:nvSpPr>
        <p:spPr>
          <a:xfrm>
            <a:off x="490306" y="1343154"/>
            <a:ext cx="11224174" cy="3147566"/>
          </a:xfrm>
        </p:spPr>
        <p:txBody>
          <a:bodyPr/>
          <a:lstStyle/>
          <a:p>
            <a:pPr marL="0" indent="0">
              <a:spcBef>
                <a:spcPts val="0"/>
              </a:spcBef>
              <a:buNone/>
            </a:pPr>
            <a:r>
              <a:rPr lang="en-US" sz="1600" dirty="0"/>
              <a:t>Ishan is a 32 year-old man with a learning disability and additional health needs. He lives in a </a:t>
            </a:r>
            <a:br>
              <a:rPr lang="en-US" sz="1600" dirty="0"/>
            </a:br>
            <a:r>
              <a:rPr lang="en-US" sz="1600" dirty="0"/>
              <a:t>residential home and visits his family every other weekend. Ishan has some visual impairment. </a:t>
            </a:r>
            <a:br>
              <a:rPr lang="en-US" sz="1600" dirty="0"/>
            </a:br>
            <a:r>
              <a:rPr lang="en-US" sz="1600" dirty="0"/>
              <a:t>He loves to jump, especially when excited. Ishan communicates non-verbally and usually responds </a:t>
            </a:r>
            <a:br>
              <a:rPr lang="en-US" sz="1600" dirty="0"/>
            </a:br>
            <a:r>
              <a:rPr lang="en-US" sz="1600" dirty="0"/>
              <a:t>by smiling or flickering his eyes and making high-pitched </a:t>
            </a:r>
            <a:r>
              <a:rPr lang="en-US" sz="1600" dirty="0" err="1"/>
              <a:t>vocalisations</a:t>
            </a:r>
            <a:r>
              <a:rPr lang="en-US" sz="1600" dirty="0"/>
              <a:t>. Ishan loves his food and never </a:t>
            </a:r>
            <a:br>
              <a:rPr lang="en-US" sz="1600" dirty="0"/>
            </a:br>
            <a:r>
              <a:rPr lang="en-US" sz="1600" dirty="0"/>
              <a:t>misses an opportunity for a pudding.</a:t>
            </a:r>
          </a:p>
          <a:p>
            <a:pPr marL="0" indent="0">
              <a:spcBef>
                <a:spcPts val="0"/>
              </a:spcBef>
              <a:buNone/>
            </a:pPr>
            <a:r>
              <a:rPr lang="en-US" sz="1600" dirty="0"/>
              <a:t> </a:t>
            </a:r>
          </a:p>
          <a:p>
            <a:pPr marL="0" indent="0">
              <a:spcBef>
                <a:spcPts val="0"/>
              </a:spcBef>
              <a:buNone/>
            </a:pPr>
            <a:r>
              <a:rPr lang="en-US" sz="1600" dirty="0"/>
              <a:t>Carers who finished the day shift reported that Ishan has been hyperactive; jumping, burping and slapping his chest repeatedly. They also noted he refused dinner and didn’t drink much. </a:t>
            </a:r>
            <a:r>
              <a:rPr lang="en-US" sz="1600"/>
              <a:t>Ishan </a:t>
            </a:r>
            <a:r>
              <a:rPr lang="en-US" sz="1600" dirty="0"/>
              <a:t>often gets cold sores. Changes in </a:t>
            </a:r>
            <a:r>
              <a:rPr lang="en-US" sz="1600" dirty="0" err="1"/>
              <a:t>behaviour</a:t>
            </a:r>
            <a:r>
              <a:rPr lang="en-US" sz="1600" dirty="0"/>
              <a:t> have been noted during previous illnesses.</a:t>
            </a:r>
          </a:p>
          <a:p>
            <a:pPr marL="0" indent="0">
              <a:spcBef>
                <a:spcPts val="0"/>
              </a:spcBef>
              <a:buNone/>
            </a:pPr>
            <a:endParaRPr lang="en-US" sz="1600" b="1" dirty="0">
              <a:solidFill>
                <a:srgbClr val="4F5069"/>
              </a:solidFill>
            </a:endParaRPr>
          </a:p>
          <a:p>
            <a:pPr marL="0" indent="0">
              <a:spcBef>
                <a:spcPts val="0"/>
              </a:spcBef>
              <a:buNone/>
            </a:pPr>
            <a:r>
              <a:rPr lang="en-US" sz="1800" b="1" dirty="0">
                <a:solidFill>
                  <a:srgbClr val="4F5069"/>
                </a:solidFill>
              </a:rPr>
              <a:t>Using the SBARD framework, how would you communicate your concerns to the GP? Do you want any additional information first?</a:t>
            </a:r>
          </a:p>
          <a:p>
            <a:pPr marL="0" indent="0">
              <a:buNone/>
            </a:pPr>
            <a:endParaRPr lang="en-US" dirty="0"/>
          </a:p>
        </p:txBody>
      </p:sp>
      <p:sp>
        <p:nvSpPr>
          <p:cNvPr id="3" name="Title 2">
            <a:extLst>
              <a:ext uri="{FF2B5EF4-FFF2-40B4-BE49-F238E27FC236}">
                <a16:creationId xmlns:a16="http://schemas.microsoft.com/office/drawing/2014/main" id="{0D7DD6A4-9F4B-6F9F-A580-3D28EAC6CBF7}"/>
              </a:ext>
            </a:extLst>
          </p:cNvPr>
          <p:cNvSpPr>
            <a:spLocks noGrp="1"/>
          </p:cNvSpPr>
          <p:nvPr>
            <p:ph type="title"/>
          </p:nvPr>
        </p:nvSpPr>
        <p:spPr/>
        <p:txBody>
          <a:bodyPr/>
          <a:lstStyle/>
          <a:p>
            <a:r>
              <a:rPr lang="en-US" sz="3200" dirty="0">
                <a:solidFill>
                  <a:srgbClr val="37819D"/>
                </a:solidFill>
              </a:rPr>
              <a:t>SBARD example: </a:t>
            </a:r>
            <a:r>
              <a:rPr lang="en-US" sz="3200" dirty="0">
                <a:solidFill>
                  <a:srgbClr val="4F5069"/>
                </a:solidFill>
              </a:rPr>
              <a:t>Ishan</a:t>
            </a:r>
            <a:r>
              <a:rPr lang="en-US" sz="3200" dirty="0">
                <a:solidFill>
                  <a:srgbClr val="37819D"/>
                </a:solidFill>
              </a:rPr>
              <a:t> </a:t>
            </a:r>
            <a:br>
              <a:rPr lang="en-US" dirty="0"/>
            </a:br>
            <a:endParaRPr lang="en-US" dirty="0"/>
          </a:p>
        </p:txBody>
      </p:sp>
      <p:sp>
        <p:nvSpPr>
          <p:cNvPr id="10" name="Chord 9">
            <a:extLst>
              <a:ext uri="{FF2B5EF4-FFF2-40B4-BE49-F238E27FC236}">
                <a16:creationId xmlns:a16="http://schemas.microsoft.com/office/drawing/2014/main" id="{9447C56D-62BE-6A2F-3DE7-207F3FDBC65E}"/>
              </a:ext>
            </a:extLst>
          </p:cNvPr>
          <p:cNvSpPr/>
          <p:nvPr/>
        </p:nvSpPr>
        <p:spPr>
          <a:xfrm rot="17561803">
            <a:off x="9276843" y="-409556"/>
            <a:ext cx="1369535" cy="1369535"/>
          </a:xfrm>
          <a:prstGeom prst="cho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25949-7ED7-DC2B-DD21-B67D98A3305F}"/>
              </a:ext>
            </a:extLst>
          </p:cNvPr>
          <p:cNvSpPr/>
          <p:nvPr/>
        </p:nvSpPr>
        <p:spPr>
          <a:xfrm>
            <a:off x="9961610" y="275211"/>
            <a:ext cx="1791919" cy="1791919"/>
          </a:xfrm>
          <a:prstGeom prst="ellipse">
            <a:avLst/>
          </a:prstGeom>
          <a:solidFill>
            <a:srgbClr val="378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1796580-8989-D162-CBD5-B3CA4634F17D}"/>
              </a:ext>
            </a:extLst>
          </p:cNvPr>
          <p:cNvPicPr>
            <a:picLocks noChangeAspect="1"/>
          </p:cNvPicPr>
          <p:nvPr/>
        </p:nvPicPr>
        <p:blipFill>
          <a:blip r:embed="rId2"/>
          <a:stretch>
            <a:fillRect/>
          </a:stretch>
        </p:blipFill>
        <p:spPr>
          <a:xfrm>
            <a:off x="10362956" y="671699"/>
            <a:ext cx="989227" cy="1054361"/>
          </a:xfrm>
          <a:prstGeom prst="rect">
            <a:avLst/>
          </a:prstGeom>
        </p:spPr>
      </p:pic>
      <p:graphicFrame>
        <p:nvGraphicFramePr>
          <p:cNvPr id="4" name="Diagram 3">
            <a:extLst>
              <a:ext uri="{FF2B5EF4-FFF2-40B4-BE49-F238E27FC236}">
                <a16:creationId xmlns:a16="http://schemas.microsoft.com/office/drawing/2014/main" id="{2C545979-3BE2-7A43-C4C0-561323CFBFB7}"/>
              </a:ext>
            </a:extLst>
          </p:cNvPr>
          <p:cNvGraphicFramePr/>
          <p:nvPr>
            <p:extLst>
              <p:ext uri="{D42A27DB-BD31-4B8C-83A1-F6EECF244321}">
                <p14:modId xmlns:p14="http://schemas.microsoft.com/office/powerpoint/2010/main" val="3149380352"/>
              </p:ext>
            </p:extLst>
          </p:nvPr>
        </p:nvGraphicFramePr>
        <p:xfrm>
          <a:off x="609600" y="4059937"/>
          <a:ext cx="11092094" cy="137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183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sz="3200" dirty="0"/>
              <a:t>Making sure your concerns are taken seriously</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123321"/>
            <a:ext cx="10863496" cy="4229965"/>
          </a:xfrm>
        </p:spPr>
        <p:txBody>
          <a:bodyPr/>
          <a:lstStyle/>
          <a:p>
            <a:pPr marL="0" indent="0">
              <a:lnSpc>
                <a:spcPct val="100000"/>
              </a:lnSpc>
              <a:spcBef>
                <a:spcPts val="0"/>
              </a:spcBef>
              <a:spcAft>
                <a:spcPts val="1200"/>
              </a:spcAft>
              <a:buNone/>
            </a:pPr>
            <a:r>
              <a:rPr lang="en-GB" sz="1800" dirty="0">
                <a:solidFill>
                  <a:schemeClr val="tx1"/>
                </a:solidFill>
                <a:effectLst/>
              </a:rPr>
              <a:t>If you are concerned that you are not being taken seriously and there is immediate concern for the person’s health ask to speak to the practice manager in the case of a GP practice or a ward manager in the case of a hospital.</a:t>
            </a:r>
            <a:endParaRPr lang="en-US" sz="1800" dirty="0">
              <a:solidFill>
                <a:schemeClr val="tx1"/>
              </a:solidFill>
              <a:latin typeface="Arial" panose="020B0604020202020204" pitchFamily="34" charset="0"/>
              <a:ea typeface="Arial MT"/>
              <a:cs typeface="Arial" panose="020B0604020202020204" pitchFamily="34" charset="0"/>
            </a:endParaRPr>
          </a:p>
          <a:p>
            <a:pPr>
              <a:lnSpc>
                <a:spcPct val="100000"/>
              </a:lnSpc>
              <a:spcBef>
                <a:spcPts val="0"/>
              </a:spcBef>
              <a:spcAft>
                <a:spcPts val="1200"/>
              </a:spcAft>
            </a:pPr>
            <a:r>
              <a:rPr lang="en-US" sz="1800" dirty="0">
                <a:solidFill>
                  <a:schemeClr val="tx1"/>
                </a:solidFill>
                <a:effectLst/>
                <a:latin typeface="Arial" panose="020B0604020202020204" pitchFamily="34" charset="0"/>
                <a:ea typeface="Arial MT"/>
                <a:cs typeface="Arial" panose="020B0604020202020204" pitchFamily="34" charset="0"/>
              </a:rPr>
              <a:t>If the person is in hospital, speak to </a:t>
            </a:r>
            <a:r>
              <a:rPr lang="en-US" sz="1800" dirty="0">
                <a:solidFill>
                  <a:schemeClr val="tx1"/>
                </a:solidFill>
                <a:effectLst/>
                <a:latin typeface="Arial" panose="020B0604020202020204" pitchFamily="34" charset="0"/>
                <a:ea typeface="Arial MT"/>
                <a:cs typeface="Arial" panose="020B0604020202020204" pitchFamily="34" charset="0"/>
                <a:hlinkClick r:id="rId2"/>
              </a:rPr>
              <a:t>PALS (patient advice and liaison service)</a:t>
            </a:r>
            <a:r>
              <a:rPr lang="en-US" sz="1800" dirty="0">
                <a:solidFill>
                  <a:schemeClr val="tx1"/>
                </a:solidFill>
                <a:effectLst/>
                <a:latin typeface="Arial" panose="020B0604020202020204" pitchFamily="34" charset="0"/>
                <a:ea typeface="Arial MT"/>
                <a:cs typeface="Arial" panose="020B0604020202020204" pitchFamily="34" charset="0"/>
              </a:rPr>
              <a:t> and ask if the hospital has a learning disability liaison nurse.</a:t>
            </a:r>
          </a:p>
          <a:p>
            <a:pPr>
              <a:lnSpc>
                <a:spcPct val="100000"/>
              </a:lnSpc>
              <a:spcBef>
                <a:spcPts val="0"/>
              </a:spcBef>
              <a:spcAft>
                <a:spcPts val="1200"/>
              </a:spcAft>
            </a:pPr>
            <a:r>
              <a:rPr lang="en-GB" sz="1800" dirty="0">
                <a:solidFill>
                  <a:schemeClr val="tx1"/>
                </a:solidFill>
                <a:effectLst/>
                <a:latin typeface="Arial" panose="020B0604020202020204" pitchFamily="34" charset="0"/>
                <a:ea typeface="Arial MT"/>
                <a:cs typeface="Arial" panose="020B0604020202020204" pitchFamily="34" charset="0"/>
              </a:rPr>
              <a:t>If you want to raise a concern about the quality of healthcare, speak to the NHS local or regional team as they will be closer to issues about services to individuals which means they can answer questions quicker. Find your regional team at: </a:t>
            </a:r>
            <a:r>
              <a:rPr lang="en-GB" sz="1800" dirty="0">
                <a:solidFill>
                  <a:schemeClr val="tx1"/>
                </a:solidFill>
                <a:effectLst/>
                <a:latin typeface="Arial" panose="020B0604020202020204" pitchFamily="34" charset="0"/>
                <a:ea typeface="Arial MT"/>
                <a:cs typeface="Arial" panose="020B0604020202020204" pitchFamily="34" charset="0"/>
                <a:hlinkClick r:id="rId3"/>
              </a:rPr>
              <a:t>https://www.england.nhs.uk/about/regional-area-teams/</a:t>
            </a:r>
            <a:r>
              <a:rPr lang="en-GB" sz="1800" dirty="0">
                <a:solidFill>
                  <a:schemeClr val="tx1"/>
                </a:solidFill>
                <a:effectLst/>
                <a:latin typeface="Arial" panose="020B0604020202020204" pitchFamily="34" charset="0"/>
                <a:ea typeface="Arial MT"/>
                <a:cs typeface="Arial" panose="020B0604020202020204" pitchFamily="34" charset="0"/>
              </a:rPr>
              <a:t> </a:t>
            </a:r>
          </a:p>
          <a:p>
            <a:pPr>
              <a:lnSpc>
                <a:spcPct val="100000"/>
              </a:lnSpc>
              <a:spcBef>
                <a:spcPts val="0"/>
              </a:spcBef>
              <a:spcAft>
                <a:spcPts val="1200"/>
              </a:spcAft>
            </a:pPr>
            <a:r>
              <a:rPr lang="en-GB" sz="1800" dirty="0">
                <a:solidFill>
                  <a:schemeClr val="tx1"/>
                </a:solidFill>
                <a:effectLst/>
                <a:latin typeface="Arial" panose="020B0604020202020204" pitchFamily="34" charset="0"/>
                <a:ea typeface="Arial MT"/>
                <a:cs typeface="Arial" panose="020B0604020202020204" pitchFamily="34" charset="0"/>
              </a:rPr>
              <a:t>If you have any complaint about any health care service in the ICB including your GP, community or hospital care you can complain to the ICB.  To find your ICB please use the following link: </a:t>
            </a:r>
            <a:r>
              <a:rPr lang="en-GB" sz="1800" u="sng" dirty="0">
                <a:solidFill>
                  <a:srgbClr val="000000"/>
                </a:solidFill>
                <a:effectLst/>
                <a:latin typeface="Arial" panose="020B0604020202020204" pitchFamily="34" charset="0"/>
                <a:ea typeface="Calibri" panose="020F0502020204030204" pitchFamily="34" charset="0"/>
                <a:hlinkClick r:id="rId4"/>
              </a:rPr>
              <a:t>https://www.nhs.uk/nhs-services/find-your-local-integrated-care-board/</a:t>
            </a:r>
            <a:endParaRPr lang="en-GB" sz="1800" dirty="0">
              <a:solidFill>
                <a:schemeClr val="tx1"/>
              </a:solidFill>
              <a:latin typeface="Arial" panose="020B0604020202020204" pitchFamily="34" charset="0"/>
              <a:ea typeface="Arial MT"/>
              <a:cs typeface="Arial" panose="020B0604020202020204" pitchFamily="34" charset="0"/>
            </a:endParaRPr>
          </a:p>
          <a:p>
            <a:pPr>
              <a:lnSpc>
                <a:spcPct val="100000"/>
              </a:lnSpc>
              <a:spcBef>
                <a:spcPts val="0"/>
              </a:spcBef>
              <a:spcAft>
                <a:spcPts val="1200"/>
              </a:spcAft>
            </a:pPr>
            <a:r>
              <a:rPr lang="en-GB" sz="1800" dirty="0">
                <a:solidFill>
                  <a:schemeClr val="tx1"/>
                </a:solidFill>
                <a:effectLst/>
                <a:latin typeface="Arial" panose="020B0604020202020204" pitchFamily="34" charset="0"/>
                <a:ea typeface="Arial MT"/>
                <a:cs typeface="Arial" panose="020B0604020202020204" pitchFamily="34" charset="0"/>
              </a:rPr>
              <a:t>If you want more information about NHS complaints processes - have a look at this website. </a:t>
            </a:r>
            <a:r>
              <a:rPr lang="en-GB" sz="1800" dirty="0">
                <a:solidFill>
                  <a:schemeClr val="tx1"/>
                </a:solidFill>
                <a:effectLst/>
                <a:latin typeface="Arial" panose="020B0604020202020204" pitchFamily="34" charset="0"/>
                <a:ea typeface="Arial MT"/>
                <a:cs typeface="Arial" panose="020B0604020202020204" pitchFamily="34" charset="0"/>
                <a:hlinkClick r:id="rId5"/>
              </a:rPr>
              <a:t>https://www.england.nhs.uk/contact-us/complaint</a:t>
            </a:r>
            <a:r>
              <a:rPr lang="en-GB" sz="1800" dirty="0">
                <a:solidFill>
                  <a:schemeClr val="tx1"/>
                </a:solidFill>
                <a:effectLst/>
                <a:latin typeface="Arial" panose="020B0604020202020204" pitchFamily="34" charset="0"/>
                <a:ea typeface="Arial MT"/>
                <a:cs typeface="Arial" panose="020B0604020202020204" pitchFamily="34" charset="0"/>
              </a:rPr>
              <a:t>   </a:t>
            </a:r>
            <a:endParaRPr lang="en-US" sz="1800" dirty="0">
              <a:solidFill>
                <a:schemeClr val="tx1"/>
              </a:solidFill>
              <a:effectLst/>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310036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6D4DF-44D1-7920-AA16-AC271B7BEA5C}"/>
              </a:ext>
            </a:extLst>
          </p:cNvPr>
          <p:cNvSpPr>
            <a:spLocks noGrp="1"/>
          </p:cNvSpPr>
          <p:nvPr>
            <p:ph type="title"/>
          </p:nvPr>
        </p:nvSpPr>
        <p:spPr>
          <a:xfrm>
            <a:off x="490306" y="458906"/>
            <a:ext cx="5096456" cy="646811"/>
          </a:xfrm>
        </p:spPr>
        <p:txBody>
          <a:bodyPr/>
          <a:lstStyle/>
          <a:p>
            <a:r>
              <a:rPr lang="en-US" dirty="0"/>
              <a:t>What else should a carer consider?</a:t>
            </a:r>
          </a:p>
        </p:txBody>
      </p:sp>
      <p:pic>
        <p:nvPicPr>
          <p:cNvPr id="2" name="Picture 1" descr="A picture containing person&#10;&#10;Description automatically generated">
            <a:extLst>
              <a:ext uri="{FF2B5EF4-FFF2-40B4-BE49-F238E27FC236}">
                <a16:creationId xmlns:a16="http://schemas.microsoft.com/office/drawing/2014/main" id="{13D83DD8-21A2-F477-BE8C-7041E2E3246D}"/>
              </a:ext>
            </a:extLst>
          </p:cNvPr>
          <p:cNvPicPr>
            <a:picLocks noChangeAspect="1"/>
          </p:cNvPicPr>
          <p:nvPr/>
        </p:nvPicPr>
        <p:blipFill>
          <a:blip r:embed="rId2"/>
          <a:stretch>
            <a:fillRect/>
          </a:stretch>
        </p:blipFill>
        <p:spPr>
          <a:xfrm>
            <a:off x="379142" y="2073225"/>
            <a:ext cx="5437571" cy="3625047"/>
          </a:xfrm>
          <a:prstGeom prst="rect">
            <a:avLst/>
          </a:prstGeom>
        </p:spPr>
      </p:pic>
    </p:spTree>
    <p:extLst>
      <p:ext uri="{BB962C8B-B14F-4D97-AF65-F5344CB8AC3E}">
        <p14:creationId xmlns:p14="http://schemas.microsoft.com/office/powerpoint/2010/main" val="2604031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DC059-188D-45EB-6DBF-F1782FC8CADB}"/>
              </a:ext>
            </a:extLst>
          </p:cNvPr>
          <p:cNvSpPr>
            <a:spLocks noGrp="1"/>
          </p:cNvSpPr>
          <p:nvPr>
            <p:ph type="body" sz="quarter" idx="11"/>
          </p:nvPr>
        </p:nvSpPr>
        <p:spPr>
          <a:xfrm>
            <a:off x="490305" y="687444"/>
            <a:ext cx="5345416" cy="5328537"/>
          </a:xfrm>
        </p:spPr>
        <p:txBody>
          <a:bodyPr/>
          <a:lstStyle/>
          <a:p>
            <a:pPr marL="0" indent="0">
              <a:buNone/>
            </a:pPr>
            <a:r>
              <a:rPr lang="en-GB" sz="2000" dirty="0">
                <a:latin typeface="Arial" panose="020B0604020202020204" pitchFamily="34" charset="0"/>
                <a:ea typeface="Arial" panose="020B0604020202020204" pitchFamily="34" charset="0"/>
              </a:rPr>
              <a:t>W</a:t>
            </a:r>
            <a:r>
              <a:rPr lang="en-GB" sz="2000" dirty="0">
                <a:effectLst/>
                <a:latin typeface="Arial" panose="020B0604020202020204" pitchFamily="34" charset="0"/>
                <a:ea typeface="Arial" panose="020B0604020202020204" pitchFamily="34" charset="0"/>
              </a:rPr>
              <a:t>ith the person involved in decisions about their care or supported by others to make decisions, you can spot when something </a:t>
            </a:r>
            <a:r>
              <a:rPr lang="en-GB" sz="2000" dirty="0">
                <a:latin typeface="Arial" panose="020B0604020202020204" pitchFamily="34" charset="0"/>
                <a:ea typeface="Arial" panose="020B0604020202020204" pitchFamily="34" charset="0"/>
              </a:rPr>
              <a:t>doesn’t appear usual </a:t>
            </a:r>
            <a:r>
              <a:rPr lang="en-GB" sz="2000" dirty="0">
                <a:effectLst/>
                <a:latin typeface="Arial" panose="020B0604020202020204" pitchFamily="34" charset="0"/>
                <a:ea typeface="Arial" panose="020B0604020202020204" pitchFamily="34" charset="0"/>
              </a:rPr>
              <a:t>about the person. </a:t>
            </a:r>
          </a:p>
          <a:p>
            <a:pPr marL="20955" indent="0">
              <a:lnSpc>
                <a:spcPct val="100000"/>
              </a:lnSpc>
              <a:spcBef>
                <a:spcPts val="0"/>
              </a:spcBef>
              <a:buNone/>
            </a:pPr>
            <a:endParaRPr lang="en-GB" sz="2000" dirty="0">
              <a:effectLst/>
              <a:latin typeface="Arial" panose="020B0604020202020204" pitchFamily="34" charset="0"/>
              <a:ea typeface="Arial" panose="020B0604020202020204" pitchFamily="34" charset="0"/>
            </a:endParaRPr>
          </a:p>
          <a:p>
            <a:pPr marL="20955" indent="0">
              <a:lnSpc>
                <a:spcPct val="100000"/>
              </a:lnSpc>
              <a:spcBef>
                <a:spcPts val="0"/>
              </a:spcBef>
              <a:buNone/>
            </a:pPr>
            <a:r>
              <a:rPr lang="en-GB" sz="2000" dirty="0">
                <a:effectLst/>
                <a:latin typeface="Arial" panose="020B0604020202020204" pitchFamily="34" charset="0"/>
                <a:ea typeface="Arial" panose="020B0604020202020204" pitchFamily="34" charset="0"/>
              </a:rPr>
              <a:t>As a carer, you should; </a:t>
            </a:r>
          </a:p>
          <a:p>
            <a:pPr marL="20955" indent="0">
              <a:lnSpc>
                <a:spcPct val="100000"/>
              </a:lnSpc>
              <a:spcBef>
                <a:spcPts val="0"/>
              </a:spcBef>
              <a:buNone/>
            </a:pPr>
            <a:endParaRPr lang="en-GB" sz="2000" dirty="0">
              <a:effectLst/>
              <a:latin typeface="Arial" panose="020B0604020202020204" pitchFamily="34" charset="0"/>
              <a:ea typeface="Arial" panose="020B0604020202020204" pitchFamily="34" charset="0"/>
            </a:endParaRPr>
          </a:p>
          <a:p>
            <a:pPr marL="306705" indent="-285750">
              <a:lnSpc>
                <a:spcPct val="100000"/>
              </a:lnSpc>
              <a:spcBef>
                <a:spcPts val="0"/>
              </a:spcBef>
              <a:buFont typeface="Wingdings" panose="05000000000000000000" pitchFamily="2" charset="2"/>
              <a:buChar char="§"/>
            </a:pPr>
            <a:r>
              <a:rPr lang="en-GB" sz="2000" dirty="0">
                <a:effectLst/>
                <a:latin typeface="Arial" panose="020B0604020202020204" pitchFamily="34" charset="0"/>
                <a:ea typeface="Arial" panose="020B0604020202020204" pitchFamily="34" charset="0"/>
              </a:rPr>
              <a:t>Build a relationship with the person in your care, which is built from meaningful communication, and is strongly influenced by how we say things, how we listen and our non-verbal communication.</a:t>
            </a:r>
          </a:p>
          <a:p>
            <a:pPr marL="306705" indent="-285750">
              <a:lnSpc>
                <a:spcPct val="100000"/>
              </a:lnSpc>
              <a:spcBef>
                <a:spcPts val="0"/>
              </a:spcBef>
              <a:buFont typeface="Wingdings" panose="05000000000000000000" pitchFamily="2" charset="2"/>
              <a:buChar char="§"/>
            </a:pPr>
            <a:endParaRPr lang="en-GB" sz="2000" dirty="0">
              <a:effectLst/>
              <a:latin typeface="Arial" panose="020B0604020202020204" pitchFamily="34" charset="0"/>
              <a:ea typeface="Arial" panose="020B0604020202020204" pitchFamily="34" charset="0"/>
            </a:endParaRPr>
          </a:p>
          <a:p>
            <a:pPr marL="306705" indent="-285750">
              <a:lnSpc>
                <a:spcPct val="100000"/>
              </a:lnSpc>
              <a:spcBef>
                <a:spcPts val="0"/>
              </a:spcBef>
              <a:buFont typeface="Wingdings" panose="05000000000000000000" pitchFamily="2" charset="2"/>
              <a:buChar char="§"/>
            </a:pPr>
            <a:r>
              <a:rPr lang="en-GB" sz="2000" dirty="0">
                <a:effectLst/>
                <a:latin typeface="Arial" panose="020B0604020202020204" pitchFamily="34" charset="0"/>
                <a:ea typeface="Arial" panose="020B0604020202020204" pitchFamily="34" charset="0"/>
              </a:rPr>
              <a:t>If the person wishes, their family and friends may be included – respect the persons wishes and emotions </a:t>
            </a:r>
          </a:p>
          <a:p>
            <a:pPr>
              <a:tabLst>
                <a:tab pos="457200" algn="l"/>
              </a:tabLst>
            </a:pPr>
            <a:endParaRPr lang="en-US" sz="2000" b="1" dirty="0"/>
          </a:p>
        </p:txBody>
      </p:sp>
      <p:sp>
        <p:nvSpPr>
          <p:cNvPr id="3" name="Title 2">
            <a:extLst>
              <a:ext uri="{FF2B5EF4-FFF2-40B4-BE49-F238E27FC236}">
                <a16:creationId xmlns:a16="http://schemas.microsoft.com/office/drawing/2014/main" id="{1B2EB371-AB58-7773-D5B8-CA69CF427458}"/>
              </a:ext>
            </a:extLst>
          </p:cNvPr>
          <p:cNvSpPr>
            <a:spLocks noGrp="1"/>
          </p:cNvSpPr>
          <p:nvPr>
            <p:ph type="title"/>
          </p:nvPr>
        </p:nvSpPr>
        <p:spPr>
          <a:xfrm>
            <a:off x="397838" y="117920"/>
            <a:ext cx="9822619" cy="646811"/>
          </a:xfrm>
        </p:spPr>
        <p:txBody>
          <a:bodyPr/>
          <a:lstStyle/>
          <a:p>
            <a:r>
              <a:rPr lang="en-US" dirty="0"/>
              <a:t>Person centered care</a:t>
            </a:r>
          </a:p>
        </p:txBody>
      </p:sp>
    </p:spTree>
    <p:extLst>
      <p:ext uri="{BB962C8B-B14F-4D97-AF65-F5344CB8AC3E}">
        <p14:creationId xmlns:p14="http://schemas.microsoft.com/office/powerpoint/2010/main" val="4292404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DC059-188D-45EB-6DBF-F1782FC8CADB}"/>
              </a:ext>
            </a:extLst>
          </p:cNvPr>
          <p:cNvSpPr>
            <a:spLocks noGrp="1"/>
          </p:cNvSpPr>
          <p:nvPr>
            <p:ph type="body" sz="quarter" idx="11"/>
          </p:nvPr>
        </p:nvSpPr>
        <p:spPr>
          <a:xfrm>
            <a:off x="490305" y="1088137"/>
            <a:ext cx="5026074" cy="2890286"/>
          </a:xfrm>
        </p:spPr>
        <p:txBody>
          <a:bodyPr/>
          <a:lstStyle/>
          <a:p>
            <a:pPr>
              <a:tabLst>
                <a:tab pos="457200" algn="l"/>
              </a:tabLst>
            </a:pPr>
            <a:r>
              <a:rPr lang="en-GB" sz="2000" dirty="0">
                <a:effectLst/>
                <a:latin typeface="Arial" panose="020B0604020202020204" pitchFamily="34" charset="0"/>
                <a:ea typeface="Arial MT"/>
                <a:cs typeface="Arial" panose="020B0604020202020204" pitchFamily="34" charset="0"/>
              </a:rPr>
              <a:t>Know a person’s views and decisions about treatment if they become unwell.</a:t>
            </a:r>
            <a:endParaRPr lang="en-US" sz="2000" kern="1200" dirty="0">
              <a:solidFill>
                <a:srgbClr val="000000"/>
              </a:solidFill>
              <a:effectLst/>
              <a:latin typeface="Arial" panose="020B0604020202020204" pitchFamily="34" charset="0"/>
              <a:ea typeface="Arial MT"/>
              <a:cs typeface="Arial" panose="020B0604020202020204" pitchFamily="34" charset="0"/>
            </a:endParaRPr>
          </a:p>
          <a:p>
            <a:pPr lvl="0">
              <a:tabLst>
                <a:tab pos="457200" algn="l"/>
              </a:tabLst>
            </a:pPr>
            <a:r>
              <a:rPr lang="en-US" sz="2000" kern="1200" dirty="0">
                <a:solidFill>
                  <a:srgbClr val="000000"/>
                </a:solidFill>
                <a:effectLst/>
                <a:latin typeface="Arial" panose="020B0604020202020204" pitchFamily="34" charset="0"/>
                <a:ea typeface="Arial MT"/>
                <a:cs typeface="Arial" panose="020B0604020202020204" pitchFamily="34" charset="0"/>
              </a:rPr>
              <a:t>Support</a:t>
            </a:r>
            <a:r>
              <a:rPr lang="en-US" sz="2000" dirty="0">
                <a:solidFill>
                  <a:srgbClr val="000000"/>
                </a:solidFill>
                <a:latin typeface="Arial" panose="020B0604020202020204" pitchFamily="34" charset="0"/>
                <a:ea typeface="Arial MT"/>
                <a:cs typeface="Arial" panose="020B0604020202020204" pitchFamily="34" charset="0"/>
              </a:rPr>
              <a:t> people</a:t>
            </a:r>
            <a:r>
              <a:rPr lang="en-US" sz="2000" kern="1200" dirty="0">
                <a:solidFill>
                  <a:srgbClr val="000000"/>
                </a:solidFill>
                <a:effectLst/>
                <a:latin typeface="Arial" panose="020B0604020202020204" pitchFamily="34" charset="0"/>
                <a:ea typeface="Arial MT"/>
                <a:cs typeface="Arial" panose="020B0604020202020204" pitchFamily="34" charset="0"/>
              </a:rPr>
              <a:t> in having conversations about ‘what matters to them’.</a:t>
            </a:r>
          </a:p>
          <a:p>
            <a:pPr lvl="0">
              <a:tabLst>
                <a:tab pos="457200" algn="l"/>
              </a:tabLst>
            </a:pPr>
            <a:r>
              <a:rPr lang="en-US" sz="2000" kern="1200" dirty="0">
                <a:solidFill>
                  <a:srgbClr val="000000"/>
                </a:solidFill>
                <a:effectLst/>
                <a:latin typeface="Arial" panose="020B0604020202020204" pitchFamily="34" charset="0"/>
                <a:ea typeface="Arial MT"/>
                <a:cs typeface="Arial" panose="020B0604020202020204" pitchFamily="34" charset="0"/>
              </a:rPr>
              <a:t>Know </a:t>
            </a:r>
            <a:r>
              <a:rPr lang="en-GB" sz="2000" kern="1200" dirty="0">
                <a:solidFill>
                  <a:srgbClr val="000000"/>
                </a:solidFill>
                <a:effectLst/>
                <a:latin typeface="Arial" panose="020B0604020202020204" pitchFamily="34" charset="0"/>
                <a:ea typeface="Arial MT"/>
                <a:cs typeface="Arial" panose="020B0604020202020204" pitchFamily="34" charset="0"/>
              </a:rPr>
              <a:t>what decisions have been made.</a:t>
            </a:r>
            <a:endParaRPr lang="en-GB" sz="2000" dirty="0">
              <a:effectLst/>
              <a:latin typeface="Arial" panose="020B0604020202020204" pitchFamily="34" charset="0"/>
              <a:ea typeface="Arial MT"/>
              <a:cs typeface="Arial" panose="020B0604020202020204" pitchFamily="34" charset="0"/>
            </a:endParaRPr>
          </a:p>
          <a:p>
            <a:pPr lvl="0">
              <a:tabLst>
                <a:tab pos="457200" algn="l"/>
              </a:tabLst>
            </a:pPr>
            <a:r>
              <a:rPr lang="en-US" sz="2000" kern="1200" dirty="0">
                <a:solidFill>
                  <a:srgbClr val="000000"/>
                </a:solidFill>
                <a:effectLst/>
                <a:latin typeface="Arial" panose="020B0604020202020204" pitchFamily="34" charset="0"/>
                <a:ea typeface="Arial MT"/>
                <a:cs typeface="Arial" panose="020B0604020202020204" pitchFamily="34" charset="0"/>
              </a:rPr>
              <a:t>Review regularly to ensure plans are up to date.  </a:t>
            </a:r>
            <a:endParaRPr lang="en-US" sz="2000" dirty="0">
              <a:solidFill>
                <a:srgbClr val="000000"/>
              </a:solidFill>
              <a:latin typeface="Arial" panose="020B0604020202020204" pitchFamily="34" charset="0"/>
              <a:ea typeface="Arial MT"/>
              <a:cs typeface="Arial" panose="020B0604020202020204" pitchFamily="34" charset="0"/>
            </a:endParaRPr>
          </a:p>
          <a:p>
            <a:pPr marL="0" lvl="0" indent="0">
              <a:buNone/>
              <a:tabLst>
                <a:tab pos="457200" algn="l"/>
              </a:tabLst>
            </a:pPr>
            <a:endParaRPr lang="en-GB" sz="2000" dirty="0">
              <a:effectLst/>
              <a:latin typeface="Arial" panose="020B0604020202020204" pitchFamily="34" charset="0"/>
              <a:ea typeface="Arial MT"/>
              <a:cs typeface="Arial" panose="020B0604020202020204" pitchFamily="34" charset="0"/>
            </a:endParaRPr>
          </a:p>
          <a:p>
            <a:pPr marL="0" indent="0">
              <a:buNone/>
            </a:pPr>
            <a:r>
              <a:rPr lang="en-GB" sz="2000" b="1" dirty="0"/>
              <a:t>Note DNACPR does not mean that the person cannot be treated for other conditions. It is never acceptable for a DNACPR to be made because someone has a learning disability. </a:t>
            </a:r>
            <a:endParaRPr lang="en-US" sz="2000" b="1" dirty="0"/>
          </a:p>
        </p:txBody>
      </p:sp>
      <p:sp>
        <p:nvSpPr>
          <p:cNvPr id="3" name="Title 2">
            <a:extLst>
              <a:ext uri="{FF2B5EF4-FFF2-40B4-BE49-F238E27FC236}">
                <a16:creationId xmlns:a16="http://schemas.microsoft.com/office/drawing/2014/main" id="{1B2EB371-AB58-7773-D5B8-CA69CF427458}"/>
              </a:ext>
            </a:extLst>
          </p:cNvPr>
          <p:cNvSpPr>
            <a:spLocks noGrp="1"/>
          </p:cNvSpPr>
          <p:nvPr>
            <p:ph type="title"/>
          </p:nvPr>
        </p:nvSpPr>
        <p:spPr/>
        <p:txBody>
          <a:bodyPr/>
          <a:lstStyle/>
          <a:p>
            <a:r>
              <a:rPr lang="en-US" dirty="0"/>
              <a:t>As a </a:t>
            </a:r>
            <a:r>
              <a:rPr lang="en-US" dirty="0" err="1"/>
              <a:t>carer</a:t>
            </a:r>
            <a:r>
              <a:rPr lang="en-US" dirty="0"/>
              <a:t>…</a:t>
            </a:r>
          </a:p>
        </p:txBody>
      </p:sp>
    </p:spTree>
    <p:extLst>
      <p:ext uri="{BB962C8B-B14F-4D97-AF65-F5344CB8AC3E}">
        <p14:creationId xmlns:p14="http://schemas.microsoft.com/office/powerpoint/2010/main" val="3274865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6BA1C7-D679-708A-0CBE-363B8D7CCEFC}"/>
              </a:ext>
            </a:extLst>
          </p:cNvPr>
          <p:cNvSpPr>
            <a:spLocks noGrp="1"/>
          </p:cNvSpPr>
          <p:nvPr>
            <p:ph type="body" sz="quarter" idx="11"/>
          </p:nvPr>
        </p:nvSpPr>
        <p:spPr>
          <a:xfrm>
            <a:off x="490304" y="3062562"/>
            <a:ext cx="5362951" cy="3553802"/>
          </a:xfrm>
        </p:spPr>
        <p:txBody>
          <a:bodyPr/>
          <a:lstStyle/>
          <a:p>
            <a:r>
              <a:rPr lang="en-GB" sz="1800" dirty="0"/>
              <a:t>They can consider and share with others who, and what, matters most to them in life and how this might change were they to become unwell. </a:t>
            </a:r>
          </a:p>
          <a:p>
            <a:r>
              <a:rPr lang="en-GB" sz="1800" dirty="0"/>
              <a:t>They should be able to expect to receive care and treatment which is more in keeping with what matters to them.</a:t>
            </a:r>
          </a:p>
          <a:p>
            <a:r>
              <a:rPr lang="en-GB" sz="1800" dirty="0"/>
              <a:t>They can be more confident that what matters most to them will be known and taken into account as part of treatment decisions.</a:t>
            </a:r>
          </a:p>
        </p:txBody>
      </p:sp>
      <p:sp>
        <p:nvSpPr>
          <p:cNvPr id="3" name="Title 2">
            <a:extLst>
              <a:ext uri="{FF2B5EF4-FFF2-40B4-BE49-F238E27FC236}">
                <a16:creationId xmlns:a16="http://schemas.microsoft.com/office/drawing/2014/main" id="{A3B85E00-87F1-C42D-1F7D-5F90A6F86295}"/>
              </a:ext>
            </a:extLst>
          </p:cNvPr>
          <p:cNvSpPr>
            <a:spLocks noGrp="1"/>
          </p:cNvSpPr>
          <p:nvPr>
            <p:ph type="title"/>
          </p:nvPr>
        </p:nvSpPr>
        <p:spPr>
          <a:xfrm>
            <a:off x="368931" y="241636"/>
            <a:ext cx="5605696" cy="646811"/>
          </a:xfrm>
        </p:spPr>
        <p:txBody>
          <a:bodyPr/>
          <a:lstStyle/>
          <a:p>
            <a:r>
              <a:rPr lang="en-GB" dirty="0"/>
              <a:t>Advanced care planning</a:t>
            </a:r>
          </a:p>
        </p:txBody>
      </p:sp>
      <p:sp>
        <p:nvSpPr>
          <p:cNvPr id="4" name="Text Placeholder 3">
            <a:extLst>
              <a:ext uri="{FF2B5EF4-FFF2-40B4-BE49-F238E27FC236}">
                <a16:creationId xmlns:a16="http://schemas.microsoft.com/office/drawing/2014/main" id="{3ABC21BE-B36D-3306-3EFA-38F0EE15AF44}"/>
              </a:ext>
            </a:extLst>
          </p:cNvPr>
          <p:cNvSpPr>
            <a:spLocks noGrp="1"/>
          </p:cNvSpPr>
          <p:nvPr>
            <p:ph type="body" sz="quarter" idx="12"/>
          </p:nvPr>
        </p:nvSpPr>
        <p:spPr>
          <a:xfrm>
            <a:off x="490304" y="2330725"/>
            <a:ext cx="9822619" cy="731837"/>
          </a:xfrm>
        </p:spPr>
        <p:txBody>
          <a:bodyPr/>
          <a:lstStyle/>
          <a:p>
            <a:pPr marL="0" indent="0">
              <a:buNone/>
            </a:pPr>
            <a:r>
              <a:rPr lang="en-GB" b="1" dirty="0"/>
              <a:t>For the person… </a:t>
            </a:r>
          </a:p>
        </p:txBody>
      </p:sp>
      <p:sp>
        <p:nvSpPr>
          <p:cNvPr id="5" name="TextBox 4">
            <a:extLst>
              <a:ext uri="{FF2B5EF4-FFF2-40B4-BE49-F238E27FC236}">
                <a16:creationId xmlns:a16="http://schemas.microsoft.com/office/drawing/2014/main" id="{7C03D5E0-773E-C703-5CE5-87FD1068F30B}"/>
              </a:ext>
            </a:extLst>
          </p:cNvPr>
          <p:cNvSpPr txBox="1"/>
          <p:nvPr/>
        </p:nvSpPr>
        <p:spPr>
          <a:xfrm>
            <a:off x="441510" y="932099"/>
            <a:ext cx="5533117" cy="1200329"/>
          </a:xfrm>
          <a:prstGeom prst="rect">
            <a:avLst/>
          </a:prstGeom>
          <a:noFill/>
        </p:spPr>
        <p:txBody>
          <a:bodyPr wrap="square" rtlCol="0">
            <a:spAutoFit/>
          </a:bodyPr>
          <a:lstStyle/>
          <a:p>
            <a:r>
              <a:rPr lang="en-GB" dirty="0"/>
              <a:t>Advanced care planning is a person-centred discussion between a person and their care providers about their preferences and priorities for their future care.</a:t>
            </a:r>
          </a:p>
        </p:txBody>
      </p:sp>
    </p:spTree>
    <p:extLst>
      <p:ext uri="{BB962C8B-B14F-4D97-AF65-F5344CB8AC3E}">
        <p14:creationId xmlns:p14="http://schemas.microsoft.com/office/powerpoint/2010/main" val="2459005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3ABAAB-87C7-9867-907E-CC26681B8C98}"/>
              </a:ext>
            </a:extLst>
          </p:cNvPr>
          <p:cNvSpPr>
            <a:spLocks noGrp="1"/>
          </p:cNvSpPr>
          <p:nvPr>
            <p:ph type="body" sz="quarter" idx="11"/>
          </p:nvPr>
        </p:nvSpPr>
        <p:spPr>
          <a:xfrm>
            <a:off x="515388" y="1186138"/>
            <a:ext cx="5332392" cy="4541181"/>
          </a:xfrm>
        </p:spPr>
        <p:txBody>
          <a:bodyPr/>
          <a:lstStyle/>
          <a:p>
            <a:r>
              <a:rPr lang="en-GB" sz="1800" dirty="0"/>
              <a:t>They will be more content and confident in knowing that the person had ownership of the process and was able to make what matters most to them known while the person has capacity to do so.</a:t>
            </a:r>
          </a:p>
          <a:p>
            <a:r>
              <a:rPr lang="en-GB" sz="1800" dirty="0"/>
              <a:t>They will be less likely to have to contribute to decisions on behalf of the person without the person’s needs and preferences being explored earlier.</a:t>
            </a:r>
          </a:p>
          <a:p>
            <a:r>
              <a:rPr lang="en-GB" sz="1800" dirty="0"/>
              <a:t>If they become unwell, there is a reduced risk of doing something that the person would not want or delivering care in a way they would not wish.</a:t>
            </a:r>
          </a:p>
        </p:txBody>
      </p:sp>
      <p:sp>
        <p:nvSpPr>
          <p:cNvPr id="3" name="Title 2">
            <a:extLst>
              <a:ext uri="{FF2B5EF4-FFF2-40B4-BE49-F238E27FC236}">
                <a16:creationId xmlns:a16="http://schemas.microsoft.com/office/drawing/2014/main" id="{D2266ACE-6E0F-2C37-0575-C02411D75A82}"/>
              </a:ext>
            </a:extLst>
          </p:cNvPr>
          <p:cNvSpPr>
            <a:spLocks noGrp="1"/>
          </p:cNvSpPr>
          <p:nvPr>
            <p:ph type="title"/>
          </p:nvPr>
        </p:nvSpPr>
        <p:spPr>
          <a:xfrm>
            <a:off x="490305" y="441326"/>
            <a:ext cx="5488885" cy="646811"/>
          </a:xfrm>
        </p:spPr>
        <p:txBody>
          <a:bodyPr/>
          <a:lstStyle/>
          <a:p>
            <a:r>
              <a:rPr lang="en-GB" dirty="0"/>
              <a:t>As a carer…</a:t>
            </a:r>
          </a:p>
        </p:txBody>
      </p:sp>
    </p:spTree>
    <p:extLst>
      <p:ext uri="{BB962C8B-B14F-4D97-AF65-F5344CB8AC3E}">
        <p14:creationId xmlns:p14="http://schemas.microsoft.com/office/powerpoint/2010/main" val="4189089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D008B-B345-8DE2-778C-BCBE5B0DDE36}"/>
              </a:ext>
            </a:extLst>
          </p:cNvPr>
          <p:cNvSpPr>
            <a:spLocks noGrp="1"/>
          </p:cNvSpPr>
          <p:nvPr>
            <p:ph type="title"/>
          </p:nvPr>
        </p:nvSpPr>
        <p:spPr/>
        <p:txBody>
          <a:bodyPr/>
          <a:lstStyle/>
          <a:p>
            <a:r>
              <a:rPr lang="en-US" dirty="0"/>
              <a:t>Summary</a:t>
            </a:r>
          </a:p>
        </p:txBody>
      </p:sp>
      <p:sp>
        <p:nvSpPr>
          <p:cNvPr id="4" name="Text Placeholder 3">
            <a:extLst>
              <a:ext uri="{FF2B5EF4-FFF2-40B4-BE49-F238E27FC236}">
                <a16:creationId xmlns:a16="http://schemas.microsoft.com/office/drawing/2014/main" id="{67802D6C-6F38-CE58-5767-B8A01F55819B}"/>
              </a:ext>
            </a:extLst>
          </p:cNvPr>
          <p:cNvSpPr>
            <a:spLocks noGrp="1"/>
          </p:cNvSpPr>
          <p:nvPr>
            <p:ph type="body" sz="quarter" idx="12"/>
          </p:nvPr>
        </p:nvSpPr>
        <p:spPr>
          <a:xfrm>
            <a:off x="490305" y="1351028"/>
            <a:ext cx="5605695" cy="3982972"/>
          </a:xfrm>
        </p:spPr>
        <p:txBody>
          <a:bodyPr/>
          <a:lstStyle/>
          <a:p>
            <a:pPr>
              <a:lnSpc>
                <a:spcPct val="100000"/>
              </a:lnSpc>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You are often the expert on the person you look after, and you know when something is not right.</a:t>
            </a:r>
          </a:p>
          <a:p>
            <a:pPr>
              <a:lnSpc>
                <a:spcPct val="100000"/>
              </a:lnSpc>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Think about ‘soft signs’ for that person and share them with other people.</a:t>
            </a:r>
          </a:p>
          <a:p>
            <a:pPr>
              <a:lnSpc>
                <a:spcPct val="100000"/>
              </a:lnSpc>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Think about how to tell others when you are worried.</a:t>
            </a:r>
          </a:p>
          <a:p>
            <a:pPr>
              <a:lnSpc>
                <a:spcPct val="100000"/>
              </a:lnSpc>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Remember, if you are worried about someone, don’t just think about it, seek advice.</a:t>
            </a:r>
          </a:p>
          <a:p>
            <a:endParaRPr lang="en-US" dirty="0"/>
          </a:p>
        </p:txBody>
      </p:sp>
      <p:pic>
        <p:nvPicPr>
          <p:cNvPr id="6" name="Picture 5">
            <a:extLst>
              <a:ext uri="{FF2B5EF4-FFF2-40B4-BE49-F238E27FC236}">
                <a16:creationId xmlns:a16="http://schemas.microsoft.com/office/drawing/2014/main" id="{0FF0D26A-797C-5C5A-3DD6-8DD664F41E9A}"/>
              </a:ext>
            </a:extLst>
          </p:cNvPr>
          <p:cNvPicPr>
            <a:picLocks noChangeAspect="1"/>
          </p:cNvPicPr>
          <p:nvPr/>
        </p:nvPicPr>
        <p:blipFill>
          <a:blip r:embed="rId2"/>
          <a:stretch>
            <a:fillRect/>
          </a:stretch>
        </p:blipFill>
        <p:spPr>
          <a:xfrm>
            <a:off x="9161318" y="1756063"/>
            <a:ext cx="1905000" cy="1905000"/>
          </a:xfrm>
          <a:prstGeom prst="rect">
            <a:avLst/>
          </a:prstGeom>
        </p:spPr>
      </p:pic>
    </p:spTree>
    <p:extLst>
      <p:ext uri="{BB962C8B-B14F-4D97-AF65-F5344CB8AC3E}">
        <p14:creationId xmlns:p14="http://schemas.microsoft.com/office/powerpoint/2010/main" val="3486304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D008B-B345-8DE2-778C-BCBE5B0DDE36}"/>
              </a:ext>
            </a:extLst>
          </p:cNvPr>
          <p:cNvSpPr>
            <a:spLocks noGrp="1"/>
          </p:cNvSpPr>
          <p:nvPr>
            <p:ph type="title"/>
          </p:nvPr>
        </p:nvSpPr>
        <p:spPr/>
        <p:txBody>
          <a:bodyPr/>
          <a:lstStyle/>
          <a:p>
            <a:r>
              <a:rPr lang="en-US" dirty="0"/>
              <a:t>Evaluation </a:t>
            </a:r>
          </a:p>
        </p:txBody>
      </p:sp>
      <p:sp>
        <p:nvSpPr>
          <p:cNvPr id="4" name="Text Placeholder 3">
            <a:extLst>
              <a:ext uri="{FF2B5EF4-FFF2-40B4-BE49-F238E27FC236}">
                <a16:creationId xmlns:a16="http://schemas.microsoft.com/office/drawing/2014/main" id="{67802D6C-6F38-CE58-5767-B8A01F55819B}"/>
              </a:ext>
            </a:extLst>
          </p:cNvPr>
          <p:cNvSpPr>
            <a:spLocks noGrp="1"/>
          </p:cNvSpPr>
          <p:nvPr>
            <p:ph type="body" sz="quarter" idx="12"/>
          </p:nvPr>
        </p:nvSpPr>
        <p:spPr>
          <a:xfrm>
            <a:off x="490305" y="1351028"/>
            <a:ext cx="6979007" cy="3982972"/>
          </a:xfrm>
        </p:spPr>
        <p:txBody>
          <a:bodyPr/>
          <a:lstStyle/>
          <a:p>
            <a:pPr marL="0" indent="0">
              <a:lnSpc>
                <a:spcPct val="100000"/>
              </a:lnSpc>
              <a:spcBef>
                <a:spcPts val="0"/>
              </a:spcBef>
              <a:spcAft>
                <a:spcPts val="1200"/>
              </a:spcAft>
              <a:buNone/>
            </a:pPr>
            <a:r>
              <a:rPr lang="en-GB" sz="2100" dirty="0">
                <a:solidFill>
                  <a:schemeClr val="tx1"/>
                </a:solidFill>
                <a:latin typeface="Arial" panose="020B0604020202020204" pitchFamily="34" charset="0"/>
                <a:cs typeface="Arial" panose="020B0604020202020204" pitchFamily="34" charset="0"/>
              </a:rPr>
              <a:t>As part of Skills for Care’s ongoing evaluation, we'll be looking at how the training tool and training slides are being used.</a:t>
            </a:r>
          </a:p>
          <a:p>
            <a:pPr marL="0" indent="0">
              <a:lnSpc>
                <a:spcPct val="100000"/>
              </a:lnSpc>
              <a:spcBef>
                <a:spcPts val="0"/>
              </a:spcBef>
              <a:spcAft>
                <a:spcPts val="1200"/>
              </a:spcAft>
              <a:buNone/>
            </a:pPr>
            <a:endParaRPr lang="en-GB"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GB" sz="2100" dirty="0">
                <a:solidFill>
                  <a:schemeClr val="tx1"/>
                </a:solidFill>
                <a:latin typeface="Arial" panose="020B0604020202020204" pitchFamily="34" charset="0"/>
                <a:cs typeface="Arial" panose="020B0604020202020204" pitchFamily="34" charset="0"/>
              </a:rPr>
              <a:t>Please fill out this short survey: </a:t>
            </a:r>
          </a:p>
          <a:p>
            <a:pPr marL="0" indent="0">
              <a:lnSpc>
                <a:spcPct val="100000"/>
              </a:lnSpc>
              <a:spcBef>
                <a:spcPts val="0"/>
              </a:spcBef>
              <a:spcAft>
                <a:spcPts val="1200"/>
              </a:spcAft>
              <a:buNone/>
            </a:pPr>
            <a:r>
              <a:rPr lang="en-GB" sz="2100" dirty="0">
                <a:solidFill>
                  <a:schemeClr val="tx1"/>
                </a:solidFill>
                <a:latin typeface="Arial" panose="020B0604020202020204" pitchFamily="34" charset="0"/>
                <a:cs typeface="Arial" panose="020B0604020202020204" pitchFamily="34" charset="0"/>
                <a:hlinkClick r:id="rId2"/>
              </a:rPr>
              <a:t>https://online1.snapsurveys.com/Restore2MiniforCarers</a:t>
            </a:r>
            <a:r>
              <a:rPr lang="en-GB" sz="2100" dirty="0">
                <a:solidFill>
                  <a:schemeClr val="tx1"/>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0FF0D26A-797C-5C5A-3DD6-8DD664F41E9A}"/>
              </a:ext>
            </a:extLst>
          </p:cNvPr>
          <p:cNvPicPr>
            <a:picLocks noChangeAspect="1"/>
          </p:cNvPicPr>
          <p:nvPr/>
        </p:nvPicPr>
        <p:blipFill>
          <a:blip r:embed="rId3"/>
          <a:stretch>
            <a:fillRect/>
          </a:stretch>
        </p:blipFill>
        <p:spPr>
          <a:xfrm>
            <a:off x="9161318" y="1756063"/>
            <a:ext cx="1905000" cy="1905000"/>
          </a:xfrm>
          <a:prstGeom prst="rect">
            <a:avLst/>
          </a:prstGeom>
        </p:spPr>
      </p:pic>
    </p:spTree>
    <p:extLst>
      <p:ext uri="{BB962C8B-B14F-4D97-AF65-F5344CB8AC3E}">
        <p14:creationId xmlns:p14="http://schemas.microsoft.com/office/powerpoint/2010/main" val="3899037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3E31F-0975-588D-9A68-9762E538DF69}"/>
              </a:ext>
            </a:extLst>
          </p:cNvPr>
          <p:cNvSpPr>
            <a:spLocks noGrp="1"/>
          </p:cNvSpPr>
          <p:nvPr>
            <p:ph type="body" sz="quarter" idx="11"/>
          </p:nvPr>
        </p:nvSpPr>
        <p:spPr>
          <a:xfrm>
            <a:off x="490305" y="739734"/>
            <a:ext cx="6865992" cy="5239826"/>
          </a:xfrm>
        </p:spPr>
        <p:txBody>
          <a:bodyPr/>
          <a:lstStyle/>
          <a:p>
            <a:r>
              <a:rPr lang="en-GB" sz="1600" dirty="0">
                <a:latin typeface="Arial" panose="020B0604020202020204" pitchFamily="34" charset="0"/>
                <a:cs typeface="Arial" panose="020B0604020202020204" pitchFamily="34" charset="0"/>
              </a:rPr>
              <a:t>King’s College Fund (2021), Learning from Lives and Deaths - people with a learning disability and autistic people (</a:t>
            </a:r>
            <a:r>
              <a:rPr lang="en-GB" sz="1600" dirty="0" err="1">
                <a:latin typeface="Arial" panose="020B0604020202020204" pitchFamily="34" charset="0"/>
                <a:cs typeface="Arial" panose="020B0604020202020204" pitchFamily="34" charset="0"/>
              </a:rPr>
              <a:t>LeDeR</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2"/>
              </a:rPr>
              <a:t>https://www.kcl.ac.uk/research/leder</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Public Health England (2020), Deaths of people identified as having learning disabilities with COVID-19 in England: </a:t>
            </a:r>
            <a:r>
              <a:rPr lang="en-GB" sz="1600" dirty="0">
                <a:latin typeface="Arial" panose="020B0604020202020204" pitchFamily="34" charset="0"/>
                <a:cs typeface="Arial" panose="020B0604020202020204" pitchFamily="34" charset="0"/>
                <a:hlinkClick r:id="rId3"/>
              </a:rPr>
              <a:t>https://assets.publishing.service.gov.uk/government/uploads/system/uploads/attachment_data/file/933612/COVID-19__learning_disabilities_mortality_report.pdf</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Skills for Health, Health Education England and Skills for Care (2017), Person-centred approaches: </a:t>
            </a:r>
            <a:r>
              <a:rPr lang="en-GB" sz="1600" dirty="0">
                <a:latin typeface="Arial" panose="020B0604020202020204" pitchFamily="34" charset="0"/>
                <a:cs typeface="Arial" panose="020B0604020202020204" pitchFamily="34" charset="0"/>
                <a:hlinkClick r:id="rId4"/>
              </a:rPr>
              <a:t>https://www.skillsforhealth.org.uk/wp-content/uploads/2021/01/Person-Centred-Approaches-Framework.pdf</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Skills for Care (2021), </a:t>
            </a:r>
            <a:r>
              <a:rPr lang="en-GB" sz="1600" b="0" i="0" dirty="0">
                <a:solidFill>
                  <a:srgbClr val="212529"/>
                </a:solidFill>
                <a:effectLst/>
                <a:latin typeface="Arial" panose="020B0604020202020204" pitchFamily="34" charset="0"/>
                <a:cs typeface="Arial" panose="020B0604020202020204" pitchFamily="34" charset="0"/>
              </a:rPr>
              <a:t>Do Not Attempt Cardiopulmonary Resuscitation (DNACPR): </a:t>
            </a:r>
            <a:r>
              <a:rPr lang="en-GB" sz="1600" b="0" i="0" dirty="0">
                <a:solidFill>
                  <a:srgbClr val="212529"/>
                </a:solidFill>
                <a:effectLst/>
                <a:latin typeface="Arial" panose="020B0604020202020204" pitchFamily="34" charset="0"/>
                <a:cs typeface="Arial" panose="020B0604020202020204" pitchFamily="34" charset="0"/>
                <a:hlinkClick r:id="rId5"/>
              </a:rPr>
              <a:t>https://www.skillsforcare.org.uk/Developing-your-workforce/Care-topics/Do-Not-Attempt-Cardiopulmonary-Resuscitation/Do-Not-Attempt-Cardiopulmonary-Resuscitation-DNACPR.aspx</a:t>
            </a:r>
            <a:r>
              <a:rPr lang="en-GB" sz="1600" b="0" i="0" dirty="0">
                <a:solidFill>
                  <a:srgbClr val="212529"/>
                </a:solidFill>
                <a:effectLst/>
                <a:latin typeface="Arial" panose="020B0604020202020204" pitchFamily="34" charset="0"/>
                <a:cs typeface="Arial" panose="020B0604020202020204" pitchFamily="34" charset="0"/>
              </a:rPr>
              <a:t> </a:t>
            </a:r>
          </a:p>
          <a:p>
            <a:r>
              <a:rPr lang="en-GB" sz="1600" dirty="0">
                <a:solidFill>
                  <a:srgbClr val="212529"/>
                </a:solidFill>
                <a:latin typeface="Arial" panose="020B0604020202020204" pitchFamily="34" charset="0"/>
                <a:cs typeface="Arial" panose="020B0604020202020204" pitchFamily="34" charset="0"/>
              </a:rPr>
              <a:t>Skills for Care and partners (2021), Universal Principles for Advance Care Planning (ACP): </a:t>
            </a:r>
            <a:r>
              <a:rPr lang="en-GB" sz="1600" dirty="0">
                <a:solidFill>
                  <a:srgbClr val="212529"/>
                </a:solidFill>
                <a:latin typeface="Arial" panose="020B0604020202020204" pitchFamily="34" charset="0"/>
                <a:cs typeface="Arial" panose="020B0604020202020204" pitchFamily="34" charset="0"/>
                <a:hlinkClick r:id="rId6"/>
              </a:rPr>
              <a:t>https://www.england.nhs.uk/wp-content/uploads/2022/03/universal-principles-for-advance-care-planning.pdf</a:t>
            </a:r>
            <a:r>
              <a:rPr lang="en-GB" sz="1600" dirty="0">
                <a:solidFill>
                  <a:srgbClr val="212529"/>
                </a:solidFill>
                <a:latin typeface="Arial" panose="020B0604020202020204" pitchFamily="34" charset="0"/>
                <a:cs typeface="Arial" panose="020B0604020202020204" pitchFamily="34" charset="0"/>
              </a:rPr>
              <a:t> </a:t>
            </a:r>
            <a:endParaRPr lang="en-GB" sz="1600" b="0" i="0" dirty="0">
              <a:solidFill>
                <a:srgbClr val="212529"/>
              </a:solidFill>
              <a:effectLst/>
              <a:latin typeface="Arial" panose="020B0604020202020204" pitchFamily="34" charset="0"/>
              <a:cs typeface="Arial" panose="020B0604020202020204" pitchFamily="34" charset="0"/>
            </a:endParaRPr>
          </a:p>
          <a:p>
            <a:endParaRPr lang="en-GB" dirty="0"/>
          </a:p>
        </p:txBody>
      </p:sp>
      <p:sp>
        <p:nvSpPr>
          <p:cNvPr id="3" name="Title 2">
            <a:extLst>
              <a:ext uri="{FF2B5EF4-FFF2-40B4-BE49-F238E27FC236}">
                <a16:creationId xmlns:a16="http://schemas.microsoft.com/office/drawing/2014/main" id="{2C2C7D9E-668C-1D66-5702-B917978D34EC}"/>
              </a:ext>
            </a:extLst>
          </p:cNvPr>
          <p:cNvSpPr>
            <a:spLocks noGrp="1"/>
          </p:cNvSpPr>
          <p:nvPr>
            <p:ph type="title"/>
          </p:nvPr>
        </p:nvSpPr>
        <p:spPr>
          <a:xfrm>
            <a:off x="593047" y="117920"/>
            <a:ext cx="9822619" cy="646811"/>
          </a:xfrm>
        </p:spPr>
        <p:txBody>
          <a:bodyPr/>
          <a:lstStyle/>
          <a:p>
            <a:r>
              <a:rPr lang="en-GB" dirty="0"/>
              <a:t>Reference list</a:t>
            </a:r>
          </a:p>
        </p:txBody>
      </p:sp>
    </p:spTree>
    <p:extLst>
      <p:ext uri="{BB962C8B-B14F-4D97-AF65-F5344CB8AC3E}">
        <p14:creationId xmlns:p14="http://schemas.microsoft.com/office/powerpoint/2010/main" val="218388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1768B9-6423-1BB2-45B7-DEA2B14CFB6F}"/>
              </a:ext>
            </a:extLst>
          </p:cNvPr>
          <p:cNvSpPr>
            <a:spLocks noGrp="1"/>
          </p:cNvSpPr>
          <p:nvPr>
            <p:ph type="body" sz="quarter" idx="11"/>
          </p:nvPr>
        </p:nvSpPr>
        <p:spPr>
          <a:xfrm>
            <a:off x="490305" y="1748758"/>
            <a:ext cx="6645990" cy="2425677"/>
          </a:xfrm>
        </p:spPr>
        <p:txBody>
          <a:bodyPr/>
          <a:lstStyle/>
          <a:p>
            <a:pPr marL="342900" lvl="0" indent="-342900">
              <a:buClr>
                <a:srgbClr val="221F1F"/>
              </a:buClr>
              <a:buSzPts val="1600"/>
              <a:buFont typeface="Wingdings" pitchFamily="2" charset="2"/>
              <a:buChar char=""/>
              <a:tabLst>
                <a:tab pos="612140" algn="l"/>
              </a:tabLst>
            </a:pPr>
            <a:r>
              <a:rPr lang="en-US" sz="1800" spc="-5" dirty="0">
                <a:solidFill>
                  <a:srgbClr val="221F1F"/>
                </a:solidFill>
                <a:effectLst/>
                <a:latin typeface="Arial MT"/>
                <a:ea typeface="Arial MT"/>
                <a:cs typeface="Arial MT"/>
              </a:rPr>
              <a:t>the</a:t>
            </a:r>
            <a:r>
              <a:rPr lang="en-US" sz="1800" spc="3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slides</a:t>
            </a:r>
            <a:r>
              <a:rPr lang="en-US" sz="1800" spc="4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we</a:t>
            </a:r>
            <a:r>
              <a:rPr lang="en-US" sz="1800" spc="-10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have</a:t>
            </a:r>
            <a:r>
              <a:rPr lang="en-US" sz="1800" spc="110"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used</a:t>
            </a:r>
            <a:r>
              <a:rPr lang="en-US" sz="1800" spc="-3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today</a:t>
            </a:r>
            <a:endParaRPr lang="en-GB" sz="1800" dirty="0">
              <a:effectLst/>
              <a:latin typeface="Arial MT"/>
              <a:ea typeface="Arial MT"/>
              <a:cs typeface="Arial MT"/>
            </a:endParaRPr>
          </a:p>
          <a:p>
            <a:pPr marL="342900" lvl="0" indent="-342900">
              <a:spcBef>
                <a:spcPts val="1285"/>
              </a:spcBef>
              <a:spcAft>
                <a:spcPts val="0"/>
              </a:spcAft>
              <a:buClr>
                <a:srgbClr val="221F1F"/>
              </a:buClr>
              <a:buSzPts val="1600"/>
              <a:buFont typeface="Wingdings" pitchFamily="2" charset="2"/>
              <a:buChar char=""/>
              <a:tabLst>
                <a:tab pos="612140" algn="l"/>
              </a:tabLst>
            </a:pPr>
            <a:r>
              <a:rPr lang="en-US" sz="1800" dirty="0">
                <a:solidFill>
                  <a:srgbClr val="221F1F"/>
                </a:solidFill>
                <a:effectLst/>
                <a:latin typeface="Arial MT"/>
                <a:ea typeface="Arial MT"/>
                <a:cs typeface="Arial MT"/>
              </a:rPr>
              <a:t>a</a:t>
            </a:r>
            <a:r>
              <a:rPr lang="en-US" sz="1800" spc="-10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copy</a:t>
            </a:r>
            <a:r>
              <a:rPr lang="en-US" sz="1800" spc="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of</a:t>
            </a:r>
            <a:r>
              <a:rPr lang="en-US" sz="1800" spc="-3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the</a:t>
            </a:r>
            <a:r>
              <a:rPr lang="en-US" sz="1800" spc="-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RESTORE2</a:t>
            </a:r>
            <a:r>
              <a:rPr lang="en-US" sz="1800" i="1" dirty="0">
                <a:solidFill>
                  <a:srgbClr val="221F1F"/>
                </a:solidFill>
                <a:effectLst/>
                <a:latin typeface="Arial" panose="020B0604020202020204" pitchFamily="34" charset="0"/>
                <a:ea typeface="Arial MT"/>
                <a:cs typeface="Arial MT"/>
              </a:rPr>
              <a:t> mini</a:t>
            </a:r>
            <a:r>
              <a:rPr lang="en-US" sz="1800" i="1" spc="55" dirty="0">
                <a:solidFill>
                  <a:srgbClr val="221F1F"/>
                </a:solidFill>
                <a:effectLst/>
                <a:latin typeface="Arial" panose="020B0604020202020204" pitchFamily="34" charset="0"/>
                <a:ea typeface="Arial MT"/>
                <a:cs typeface="Arial MT"/>
              </a:rPr>
              <a:t> </a:t>
            </a:r>
            <a:r>
              <a:rPr lang="en-US" sz="1800" dirty="0">
                <a:solidFill>
                  <a:srgbClr val="221F1F"/>
                </a:solidFill>
                <a:effectLst/>
                <a:latin typeface="Arial MT"/>
                <a:ea typeface="Arial MT"/>
                <a:cs typeface="Arial MT"/>
              </a:rPr>
              <a:t>tool</a:t>
            </a:r>
            <a:endParaRPr lang="en-GB" sz="1800" dirty="0">
              <a:effectLst/>
              <a:latin typeface="Arial MT"/>
              <a:ea typeface="Arial MT"/>
              <a:cs typeface="Arial MT"/>
            </a:endParaRPr>
          </a:p>
          <a:p>
            <a:pPr marL="342900" lvl="0" indent="-342900">
              <a:spcBef>
                <a:spcPts val="1290"/>
              </a:spcBef>
              <a:spcAft>
                <a:spcPts val="0"/>
              </a:spcAft>
              <a:buClr>
                <a:srgbClr val="221F1F"/>
              </a:buClr>
              <a:buSzPts val="1600"/>
              <a:buFont typeface="Wingdings" pitchFamily="2" charset="2"/>
              <a:buChar char=""/>
              <a:tabLst>
                <a:tab pos="612140" algn="l"/>
              </a:tabLst>
            </a:pPr>
            <a:r>
              <a:rPr lang="en-US" sz="1800" dirty="0">
                <a:solidFill>
                  <a:srgbClr val="221F1F"/>
                </a:solidFill>
                <a:effectLst/>
                <a:latin typeface="Arial MT"/>
                <a:ea typeface="Arial MT"/>
                <a:cs typeface="Arial MT"/>
              </a:rPr>
              <a:t>links</a:t>
            </a:r>
            <a:r>
              <a:rPr lang="en-US" sz="1800" spc="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to</a:t>
            </a:r>
            <a:r>
              <a:rPr lang="en-US" sz="1800" spc="-7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the</a:t>
            </a:r>
            <a:r>
              <a:rPr lang="en-US" sz="1800" spc="-6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videos</a:t>
            </a:r>
            <a:r>
              <a:rPr lang="en-US" sz="1800" spc="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used in</a:t>
            </a:r>
            <a:r>
              <a:rPr lang="en-US" sz="1800" spc="-7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the training</a:t>
            </a:r>
            <a:endParaRPr lang="en-GB" sz="1800" dirty="0">
              <a:effectLst/>
              <a:latin typeface="Arial MT"/>
              <a:ea typeface="Arial MT"/>
              <a:cs typeface="Arial MT"/>
            </a:endParaRPr>
          </a:p>
          <a:p>
            <a:pPr marL="342900" lvl="0" indent="-342900">
              <a:spcBef>
                <a:spcPts val="1285"/>
              </a:spcBef>
              <a:spcAft>
                <a:spcPts val="0"/>
              </a:spcAft>
              <a:buClr>
                <a:srgbClr val="221F1F"/>
              </a:buClr>
              <a:buSzPts val="1600"/>
              <a:buFont typeface="Wingdings" pitchFamily="2" charset="2"/>
              <a:buChar char=""/>
              <a:tabLst>
                <a:tab pos="612140" algn="l"/>
              </a:tabLst>
            </a:pPr>
            <a:r>
              <a:rPr lang="en-US" sz="1800" spc="-5" dirty="0">
                <a:solidFill>
                  <a:srgbClr val="221F1F"/>
                </a:solidFill>
                <a:effectLst/>
                <a:latin typeface="Arial MT"/>
                <a:ea typeface="Arial MT"/>
                <a:cs typeface="Arial MT"/>
              </a:rPr>
              <a:t>information</a:t>
            </a:r>
            <a:r>
              <a:rPr lang="en-US" sz="1800" spc="2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on</a:t>
            </a:r>
            <a:r>
              <a:rPr lang="en-US" sz="1800" spc="-4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how to</a:t>
            </a:r>
            <a:r>
              <a:rPr lang="en-US" sz="1800" spc="-11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give</a:t>
            </a:r>
            <a:r>
              <a:rPr lang="en-US" sz="1800" spc="3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feedback and get</a:t>
            </a:r>
            <a:r>
              <a:rPr lang="en-US" sz="1800" spc="-7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involved</a:t>
            </a:r>
            <a:r>
              <a:rPr lang="en-US" sz="1800" spc="24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in</a:t>
            </a:r>
            <a:r>
              <a:rPr lang="en-US" sz="1800" spc="-4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the</a:t>
            </a:r>
            <a:r>
              <a:rPr lang="en-US" sz="1800" spc="-40"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research</a:t>
            </a:r>
            <a:endParaRPr lang="en-GB" sz="1800" dirty="0">
              <a:effectLst/>
              <a:latin typeface="Arial MT"/>
              <a:ea typeface="Arial MT"/>
              <a:cs typeface="Arial MT"/>
            </a:endParaRPr>
          </a:p>
          <a:p>
            <a:pPr marL="342900" lvl="0" indent="-342900">
              <a:spcBef>
                <a:spcPts val="1205"/>
              </a:spcBef>
              <a:spcAft>
                <a:spcPts val="0"/>
              </a:spcAft>
              <a:buClr>
                <a:srgbClr val="221F1F"/>
              </a:buClr>
              <a:buSzPts val="1600"/>
              <a:buFont typeface="Wingdings" pitchFamily="2" charset="2"/>
              <a:buChar char=""/>
              <a:tabLst>
                <a:tab pos="612140" algn="l"/>
              </a:tabLst>
            </a:pPr>
            <a:r>
              <a:rPr lang="en-US" sz="1800" spc="-5" dirty="0">
                <a:solidFill>
                  <a:srgbClr val="221F1F"/>
                </a:solidFill>
                <a:effectLst/>
                <a:latin typeface="Arial MT"/>
                <a:ea typeface="Arial MT"/>
                <a:cs typeface="Arial MT"/>
              </a:rPr>
              <a:t>a</a:t>
            </a:r>
            <a:r>
              <a:rPr lang="en-US" sz="1800" spc="-105" dirty="0">
                <a:solidFill>
                  <a:srgbClr val="221F1F"/>
                </a:solidFill>
                <a:effectLst/>
                <a:latin typeface="Arial MT"/>
                <a:ea typeface="Arial MT"/>
                <a:cs typeface="Arial MT"/>
              </a:rPr>
              <a:t> </a:t>
            </a:r>
            <a:r>
              <a:rPr lang="en-US" sz="1800" spc="-5" dirty="0">
                <a:solidFill>
                  <a:srgbClr val="221F1F"/>
                </a:solidFill>
                <a:effectLst/>
                <a:latin typeface="Arial MT"/>
                <a:ea typeface="Arial MT"/>
                <a:cs typeface="Arial MT"/>
              </a:rPr>
              <a:t>certificate</a:t>
            </a:r>
            <a:r>
              <a:rPr lang="en-US" sz="1800" spc="-8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of</a:t>
            </a:r>
            <a:r>
              <a:rPr lang="en-US" sz="1800" spc="-45" dirty="0">
                <a:solidFill>
                  <a:srgbClr val="221F1F"/>
                </a:solidFill>
                <a:effectLst/>
                <a:latin typeface="Arial MT"/>
                <a:ea typeface="Arial MT"/>
                <a:cs typeface="Arial MT"/>
              </a:rPr>
              <a:t> </a:t>
            </a:r>
            <a:r>
              <a:rPr lang="en-US" sz="1800" dirty="0">
                <a:solidFill>
                  <a:srgbClr val="221F1F"/>
                </a:solidFill>
                <a:effectLst/>
                <a:latin typeface="Arial MT"/>
                <a:ea typeface="Arial MT"/>
                <a:cs typeface="Arial MT"/>
              </a:rPr>
              <a:t>attendance*.</a:t>
            </a:r>
            <a:endParaRPr lang="en-GB" sz="1800" dirty="0">
              <a:effectLst/>
              <a:latin typeface="Arial MT"/>
              <a:ea typeface="Arial MT"/>
              <a:cs typeface="Arial MT"/>
            </a:endParaRPr>
          </a:p>
        </p:txBody>
      </p:sp>
      <p:sp>
        <p:nvSpPr>
          <p:cNvPr id="3" name="Title 2">
            <a:extLst>
              <a:ext uri="{FF2B5EF4-FFF2-40B4-BE49-F238E27FC236}">
                <a16:creationId xmlns:a16="http://schemas.microsoft.com/office/drawing/2014/main" id="{F23DFD1C-6D07-9CAF-06A3-540AE745E443}"/>
              </a:ext>
            </a:extLst>
          </p:cNvPr>
          <p:cNvSpPr>
            <a:spLocks noGrp="1"/>
          </p:cNvSpPr>
          <p:nvPr>
            <p:ph type="title"/>
          </p:nvPr>
        </p:nvSpPr>
        <p:spPr/>
        <p:txBody>
          <a:bodyPr/>
          <a:lstStyle/>
          <a:p>
            <a:r>
              <a:rPr lang="en-US" dirty="0"/>
              <a:t>After the session we will send you:</a:t>
            </a:r>
            <a:br>
              <a:rPr lang="en-US" dirty="0"/>
            </a:br>
            <a:endParaRPr lang="en-US" dirty="0"/>
          </a:p>
        </p:txBody>
      </p:sp>
      <p:pic>
        <p:nvPicPr>
          <p:cNvPr id="6" name="Picture 5" descr="Icon&#10;&#10;Description automatically generated">
            <a:extLst>
              <a:ext uri="{FF2B5EF4-FFF2-40B4-BE49-F238E27FC236}">
                <a16:creationId xmlns:a16="http://schemas.microsoft.com/office/drawing/2014/main" id="{A13F7886-1456-6129-86CE-053D1B071388}"/>
              </a:ext>
            </a:extLst>
          </p:cNvPr>
          <p:cNvPicPr>
            <a:picLocks noChangeAspect="1"/>
          </p:cNvPicPr>
          <p:nvPr/>
        </p:nvPicPr>
        <p:blipFill>
          <a:blip r:embed="rId2"/>
          <a:stretch>
            <a:fillRect/>
          </a:stretch>
        </p:blipFill>
        <p:spPr>
          <a:xfrm>
            <a:off x="9285742" y="1822326"/>
            <a:ext cx="1798568" cy="1813682"/>
          </a:xfrm>
          <a:prstGeom prst="rect">
            <a:avLst/>
          </a:prstGeom>
        </p:spPr>
      </p:pic>
      <p:sp>
        <p:nvSpPr>
          <p:cNvPr id="7" name="TextBox 6">
            <a:extLst>
              <a:ext uri="{FF2B5EF4-FFF2-40B4-BE49-F238E27FC236}">
                <a16:creationId xmlns:a16="http://schemas.microsoft.com/office/drawing/2014/main" id="{6CE1FF81-C364-8923-429D-BD561486805B}"/>
              </a:ext>
            </a:extLst>
          </p:cNvPr>
          <p:cNvSpPr txBox="1"/>
          <p:nvPr/>
        </p:nvSpPr>
        <p:spPr>
          <a:xfrm>
            <a:off x="1404706" y="4835056"/>
            <a:ext cx="6645990" cy="646331"/>
          </a:xfrm>
          <a:prstGeom prst="rect">
            <a:avLst/>
          </a:prstGeom>
          <a:solidFill>
            <a:srgbClr val="BA0C2F"/>
          </a:solidFill>
        </p:spPr>
        <p:txBody>
          <a:bodyPr wrap="square" rtlCol="0">
            <a:spAutoFit/>
          </a:bodyPr>
          <a:lstStyle/>
          <a:p>
            <a:r>
              <a:rPr lang="en-US" sz="1800" b="1" dirty="0">
                <a:solidFill>
                  <a:schemeClr val="bg1"/>
                </a:solidFill>
                <a:effectLst/>
                <a:latin typeface="Arial" panose="020B0604020202020204" pitchFamily="34" charset="0"/>
                <a:ea typeface="Arial MT"/>
                <a:cs typeface="Arial" panose="020B0604020202020204" pitchFamily="34" charset="0"/>
              </a:rPr>
              <a:t>	*Please write your name in the chat and indicate that </a:t>
            </a:r>
            <a:br>
              <a:rPr lang="en-US" sz="1800" b="1" dirty="0">
                <a:solidFill>
                  <a:schemeClr val="bg1"/>
                </a:solidFill>
                <a:effectLst/>
                <a:latin typeface="Arial" panose="020B0604020202020204" pitchFamily="34" charset="0"/>
                <a:ea typeface="Arial MT"/>
                <a:cs typeface="Arial" panose="020B0604020202020204" pitchFamily="34" charset="0"/>
              </a:rPr>
            </a:br>
            <a:r>
              <a:rPr lang="en-US" sz="1800" b="1" dirty="0">
                <a:solidFill>
                  <a:schemeClr val="bg1"/>
                </a:solidFill>
                <a:effectLst/>
                <a:latin typeface="Arial" panose="020B0604020202020204" pitchFamily="34" charset="0"/>
                <a:ea typeface="Arial MT"/>
                <a:cs typeface="Arial" panose="020B0604020202020204" pitchFamily="34" charset="0"/>
              </a:rPr>
              <a:t>	you would like to receive a </a:t>
            </a:r>
            <a:r>
              <a:rPr lang="en-US" sz="1800" b="1" spc="-430" dirty="0">
                <a:solidFill>
                  <a:schemeClr val="bg1"/>
                </a:solidFill>
                <a:effectLst/>
                <a:latin typeface="Arial" panose="020B0604020202020204" pitchFamily="34" charset="0"/>
                <a:ea typeface="Arial MT"/>
                <a:cs typeface="Arial" panose="020B0604020202020204" pitchFamily="34" charset="0"/>
              </a:rPr>
              <a:t>   </a:t>
            </a:r>
            <a:r>
              <a:rPr lang="en-US" sz="1800" b="1" dirty="0">
                <a:solidFill>
                  <a:schemeClr val="bg1"/>
                </a:solidFill>
                <a:effectLst/>
                <a:latin typeface="Arial" panose="020B0604020202020204" pitchFamily="34" charset="0"/>
                <a:ea typeface="Arial MT"/>
                <a:cs typeface="Arial" panose="020B0604020202020204" pitchFamily="34" charset="0"/>
              </a:rPr>
              <a:t>certificate.</a:t>
            </a:r>
            <a:endParaRPr lang="en-GB" sz="1800" dirty="0">
              <a:solidFill>
                <a:schemeClr val="bg1"/>
              </a:solidFill>
              <a:effectLst/>
              <a:latin typeface="Arial" panose="020B0604020202020204" pitchFamily="34" charset="0"/>
              <a:ea typeface="Arial MT"/>
              <a:cs typeface="Arial" panose="020B0604020202020204" pitchFamily="34" charset="0"/>
            </a:endParaRPr>
          </a:p>
        </p:txBody>
      </p:sp>
      <p:pic>
        <p:nvPicPr>
          <p:cNvPr id="10" name="Picture 9" descr="A picture containing icon&#10;&#10;Description automatically generated">
            <a:extLst>
              <a:ext uri="{FF2B5EF4-FFF2-40B4-BE49-F238E27FC236}">
                <a16:creationId xmlns:a16="http://schemas.microsoft.com/office/drawing/2014/main" id="{475F8606-B759-0123-A34B-A6DB5B9F7639}"/>
              </a:ext>
            </a:extLst>
          </p:cNvPr>
          <p:cNvPicPr>
            <a:picLocks noChangeAspect="1"/>
          </p:cNvPicPr>
          <p:nvPr/>
        </p:nvPicPr>
        <p:blipFill>
          <a:blip r:embed="rId3"/>
          <a:stretch>
            <a:fillRect/>
          </a:stretch>
        </p:blipFill>
        <p:spPr>
          <a:xfrm>
            <a:off x="490305" y="4523221"/>
            <a:ext cx="1270000" cy="1270000"/>
          </a:xfrm>
          <a:prstGeom prst="rect">
            <a:avLst/>
          </a:prstGeom>
        </p:spPr>
      </p:pic>
    </p:spTree>
    <p:extLst>
      <p:ext uri="{BB962C8B-B14F-4D97-AF65-F5344CB8AC3E}">
        <p14:creationId xmlns:p14="http://schemas.microsoft.com/office/powerpoint/2010/main" val="1673408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6BD4C-D82B-5B84-788C-AF9B4460B03A}"/>
              </a:ext>
            </a:extLst>
          </p:cNvPr>
          <p:cNvSpPr>
            <a:spLocks noGrp="1"/>
          </p:cNvSpPr>
          <p:nvPr>
            <p:ph type="title"/>
          </p:nvPr>
        </p:nvSpPr>
        <p:spPr>
          <a:xfrm>
            <a:off x="490305" y="1217180"/>
            <a:ext cx="9822619" cy="646811"/>
          </a:xfrm>
        </p:spPr>
        <p:txBody>
          <a:bodyPr/>
          <a:lstStyle/>
          <a:p>
            <a:r>
              <a:rPr lang="en-US" dirty="0">
                <a:latin typeface="Arial" panose="020B0604020202020204" pitchFamily="34" charset="0"/>
                <a:cs typeface="Arial" panose="020B0604020202020204" pitchFamily="34" charset="0"/>
              </a:rPr>
              <a:t>Thank you!</a:t>
            </a:r>
            <a:br>
              <a:rPr lang="en-US" dirty="0"/>
            </a:br>
            <a:endParaRPr lang="en-US" dirty="0"/>
          </a:p>
        </p:txBody>
      </p:sp>
      <p:sp>
        <p:nvSpPr>
          <p:cNvPr id="4" name="Text Placeholder 3">
            <a:extLst>
              <a:ext uri="{FF2B5EF4-FFF2-40B4-BE49-F238E27FC236}">
                <a16:creationId xmlns:a16="http://schemas.microsoft.com/office/drawing/2014/main" id="{9DF340D4-E38D-C210-02EE-1C0C7B928939}"/>
              </a:ext>
            </a:extLst>
          </p:cNvPr>
          <p:cNvSpPr>
            <a:spLocks noGrp="1"/>
          </p:cNvSpPr>
          <p:nvPr>
            <p:ph type="body" sz="quarter" idx="12"/>
          </p:nvPr>
        </p:nvSpPr>
        <p:spPr>
          <a:xfrm>
            <a:off x="490305" y="2335484"/>
            <a:ext cx="4899114" cy="1710827"/>
          </a:xfrm>
        </p:spPr>
        <p:txBody>
          <a:bodyPr/>
          <a:lstStyle/>
          <a:p>
            <a:pPr marL="0" indent="0">
              <a:buNone/>
            </a:pPr>
            <a:r>
              <a:rPr lang="en-US" dirty="0"/>
              <a:t>Do you have any questions?</a:t>
            </a:r>
          </a:p>
          <a:p>
            <a:pPr marL="0" indent="0">
              <a:buNone/>
            </a:pPr>
            <a:r>
              <a:rPr lang="en-US" sz="2400" dirty="0">
                <a:solidFill>
                  <a:schemeClr val="tx1"/>
                </a:solidFill>
              </a:rPr>
              <a:t>Please make sure you have typed your name in the chat, so you receive a certificate.</a:t>
            </a:r>
          </a:p>
          <a:p>
            <a:endParaRPr lang="en-US" dirty="0"/>
          </a:p>
        </p:txBody>
      </p:sp>
    </p:spTree>
    <p:extLst>
      <p:ext uri="{BB962C8B-B14F-4D97-AF65-F5344CB8AC3E}">
        <p14:creationId xmlns:p14="http://schemas.microsoft.com/office/powerpoint/2010/main" val="69939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14CBA-DE17-47DD-E2C0-907E37C25072}"/>
              </a:ext>
            </a:extLst>
          </p:cNvPr>
          <p:cNvSpPr>
            <a:spLocks noGrp="1"/>
          </p:cNvSpPr>
          <p:nvPr>
            <p:ph type="title"/>
          </p:nvPr>
        </p:nvSpPr>
        <p:spPr/>
        <p:txBody>
          <a:bodyPr/>
          <a:lstStyle/>
          <a:p>
            <a:r>
              <a:rPr lang="en-US" dirty="0"/>
              <a:t>Virtual housekeeping</a:t>
            </a:r>
          </a:p>
        </p:txBody>
      </p:sp>
      <p:graphicFrame>
        <p:nvGraphicFramePr>
          <p:cNvPr id="7" name="Table 7">
            <a:extLst>
              <a:ext uri="{FF2B5EF4-FFF2-40B4-BE49-F238E27FC236}">
                <a16:creationId xmlns:a16="http://schemas.microsoft.com/office/drawing/2014/main" id="{59450DE8-F41D-B2F5-D4E6-9BA9E1A82A8E}"/>
              </a:ext>
            </a:extLst>
          </p:cNvPr>
          <p:cNvGraphicFramePr>
            <a:graphicFrameLocks noGrp="1"/>
          </p:cNvGraphicFramePr>
          <p:nvPr>
            <p:extLst>
              <p:ext uri="{D42A27DB-BD31-4B8C-83A1-F6EECF244321}">
                <p14:modId xmlns:p14="http://schemas.microsoft.com/office/powerpoint/2010/main" val="3286847616"/>
              </p:ext>
            </p:extLst>
          </p:nvPr>
        </p:nvGraphicFramePr>
        <p:xfrm>
          <a:off x="1532859" y="1594729"/>
          <a:ext cx="6319053" cy="4206240"/>
        </p:xfrm>
        <a:graphic>
          <a:graphicData uri="http://schemas.openxmlformats.org/drawingml/2006/table">
            <a:tbl>
              <a:tblPr firstRow="1" bandRow="1">
                <a:tableStyleId>{5C22544A-7EE6-4342-B048-85BDC9FD1C3A}</a:tableStyleId>
              </a:tblPr>
              <a:tblGrid>
                <a:gridCol w="4649280">
                  <a:extLst>
                    <a:ext uri="{9D8B030D-6E8A-4147-A177-3AD203B41FA5}">
                      <a16:colId xmlns:a16="http://schemas.microsoft.com/office/drawing/2014/main" val="457697508"/>
                    </a:ext>
                  </a:extLst>
                </a:gridCol>
                <a:gridCol w="1669773">
                  <a:extLst>
                    <a:ext uri="{9D8B030D-6E8A-4147-A177-3AD203B41FA5}">
                      <a16:colId xmlns:a16="http://schemas.microsoft.com/office/drawing/2014/main" val="2318876110"/>
                    </a:ext>
                  </a:extLst>
                </a:gridCol>
              </a:tblGrid>
              <a:tr h="644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Exit full screen</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0883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Use gallery view</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61616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Open chat</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9014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Check/update your display name</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2891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Mute unless speaking</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8968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Use raise hand</a:t>
                      </a:r>
                    </a:p>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173695"/>
                  </a:ext>
                </a:extLst>
              </a:tr>
            </a:tbl>
          </a:graphicData>
        </a:graphic>
      </p:graphicFrame>
      <p:pic>
        <p:nvPicPr>
          <p:cNvPr id="9" name="Picture 8" descr="Graphical user interface, application, Teams&#10;&#10;Description automatically generated">
            <a:extLst>
              <a:ext uri="{FF2B5EF4-FFF2-40B4-BE49-F238E27FC236}">
                <a16:creationId xmlns:a16="http://schemas.microsoft.com/office/drawing/2014/main" id="{09371C42-2B39-C2A0-6C0A-AB53FBBE93DC}"/>
              </a:ext>
            </a:extLst>
          </p:cNvPr>
          <p:cNvPicPr>
            <a:picLocks noChangeAspect="1"/>
          </p:cNvPicPr>
          <p:nvPr/>
        </p:nvPicPr>
        <p:blipFill rotWithShape="1">
          <a:blip r:embed="rId2">
            <a:extLst>
              <a:ext uri="{28A0092B-C50C-407E-A947-70E740481C1C}">
                <a14:useLocalDpi xmlns:a14="http://schemas.microsoft.com/office/drawing/2010/main" val="0"/>
              </a:ext>
            </a:extLst>
          </a:blip>
          <a:srcRect l="2829" t="10154" r="87115" b="65908"/>
          <a:stretch/>
        </p:blipFill>
        <p:spPr>
          <a:xfrm>
            <a:off x="490305" y="1506682"/>
            <a:ext cx="636105" cy="562659"/>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686A48DF-ACBC-A5AC-92BC-7A869F34849E}"/>
              </a:ext>
            </a:extLst>
          </p:cNvPr>
          <p:cNvPicPr>
            <a:picLocks noChangeAspect="1"/>
          </p:cNvPicPr>
          <p:nvPr/>
        </p:nvPicPr>
        <p:blipFill rotWithShape="1">
          <a:blip r:embed="rId2">
            <a:extLst>
              <a:ext uri="{28A0092B-C50C-407E-A947-70E740481C1C}">
                <a14:useLocalDpi xmlns:a14="http://schemas.microsoft.com/office/drawing/2010/main" val="0"/>
              </a:ext>
            </a:extLst>
          </a:blip>
          <a:srcRect l="2336" t="39821" r="87608" b="36241"/>
          <a:stretch/>
        </p:blipFill>
        <p:spPr>
          <a:xfrm>
            <a:off x="471318" y="2219529"/>
            <a:ext cx="636105" cy="562659"/>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id="{0F11718B-A29D-022A-1D64-10CB673CBB0C}"/>
              </a:ext>
            </a:extLst>
          </p:cNvPr>
          <p:cNvPicPr>
            <a:picLocks noChangeAspect="1"/>
          </p:cNvPicPr>
          <p:nvPr/>
        </p:nvPicPr>
        <p:blipFill rotWithShape="1">
          <a:blip r:embed="rId2">
            <a:extLst>
              <a:ext uri="{28A0092B-C50C-407E-A947-70E740481C1C}">
                <a14:useLocalDpi xmlns:a14="http://schemas.microsoft.com/office/drawing/2010/main" val="0"/>
              </a:ext>
            </a:extLst>
          </a:blip>
          <a:srcRect l="2500" t="68359" r="87444" b="7703"/>
          <a:stretch/>
        </p:blipFill>
        <p:spPr>
          <a:xfrm>
            <a:off x="471317" y="2932376"/>
            <a:ext cx="636105" cy="562659"/>
          </a:xfrm>
          <a:prstGeom prst="rect">
            <a:avLst/>
          </a:prstGeom>
        </p:spPr>
      </p:pic>
      <p:pic>
        <p:nvPicPr>
          <p:cNvPr id="14" name="Picture 13" descr="Graphical user interface, application, Teams&#10;&#10;Description automatically generated">
            <a:extLst>
              <a:ext uri="{FF2B5EF4-FFF2-40B4-BE49-F238E27FC236}">
                <a16:creationId xmlns:a16="http://schemas.microsoft.com/office/drawing/2014/main" id="{76F0C3D7-CAA8-7AF6-7920-5F71EAAAFCE8}"/>
              </a:ext>
            </a:extLst>
          </p:cNvPr>
          <p:cNvPicPr>
            <a:picLocks noChangeAspect="1"/>
          </p:cNvPicPr>
          <p:nvPr/>
        </p:nvPicPr>
        <p:blipFill rotWithShape="1">
          <a:blip r:embed="rId2">
            <a:extLst>
              <a:ext uri="{28A0092B-C50C-407E-A947-70E740481C1C}">
                <a14:useLocalDpi xmlns:a14="http://schemas.microsoft.com/office/drawing/2010/main" val="0"/>
              </a:ext>
            </a:extLst>
          </a:blip>
          <a:srcRect l="47984" t="12122" r="41960" b="63940"/>
          <a:stretch/>
        </p:blipFill>
        <p:spPr>
          <a:xfrm>
            <a:off x="471316" y="3632250"/>
            <a:ext cx="636105" cy="562659"/>
          </a:xfrm>
          <a:prstGeom prst="rect">
            <a:avLst/>
          </a:prstGeom>
        </p:spPr>
      </p:pic>
      <p:pic>
        <p:nvPicPr>
          <p:cNvPr id="15" name="Picture 14" descr="Graphical user interface, application, Teams&#10;&#10;Description automatically generated">
            <a:extLst>
              <a:ext uri="{FF2B5EF4-FFF2-40B4-BE49-F238E27FC236}">
                <a16:creationId xmlns:a16="http://schemas.microsoft.com/office/drawing/2014/main" id="{13356069-E698-EE3C-AC76-50BE54F64FC5}"/>
              </a:ext>
            </a:extLst>
          </p:cNvPr>
          <p:cNvPicPr>
            <a:picLocks noChangeAspect="1"/>
          </p:cNvPicPr>
          <p:nvPr/>
        </p:nvPicPr>
        <p:blipFill rotWithShape="1">
          <a:blip r:embed="rId2">
            <a:extLst>
              <a:ext uri="{28A0092B-C50C-407E-A947-70E740481C1C}">
                <a14:useLocalDpi xmlns:a14="http://schemas.microsoft.com/office/drawing/2010/main" val="0"/>
              </a:ext>
            </a:extLst>
          </a:blip>
          <a:srcRect l="48148" t="38716" r="41796" b="37346"/>
          <a:stretch/>
        </p:blipFill>
        <p:spPr>
          <a:xfrm>
            <a:off x="471315" y="4313919"/>
            <a:ext cx="636105" cy="562659"/>
          </a:xfrm>
          <a:prstGeom prst="rect">
            <a:avLst/>
          </a:prstGeom>
        </p:spPr>
      </p:pic>
      <p:pic>
        <p:nvPicPr>
          <p:cNvPr id="16" name="Picture 15" descr="Graphical user interface, application, Teams&#10;&#10;Description automatically generated">
            <a:extLst>
              <a:ext uri="{FF2B5EF4-FFF2-40B4-BE49-F238E27FC236}">
                <a16:creationId xmlns:a16="http://schemas.microsoft.com/office/drawing/2014/main" id="{895FADE1-4962-97C4-2CE7-CC74E6FA4C8E}"/>
              </a:ext>
            </a:extLst>
          </p:cNvPr>
          <p:cNvPicPr>
            <a:picLocks noChangeAspect="1"/>
          </p:cNvPicPr>
          <p:nvPr/>
        </p:nvPicPr>
        <p:blipFill rotWithShape="1">
          <a:blip r:embed="rId2">
            <a:extLst>
              <a:ext uri="{28A0092B-C50C-407E-A947-70E740481C1C}">
                <a14:useLocalDpi xmlns:a14="http://schemas.microsoft.com/office/drawing/2010/main" val="0"/>
              </a:ext>
            </a:extLst>
          </a:blip>
          <a:srcRect l="46311" t="69810" r="40054" b="2672"/>
          <a:stretch/>
        </p:blipFill>
        <p:spPr>
          <a:xfrm>
            <a:off x="353291" y="4929643"/>
            <a:ext cx="862445" cy="646810"/>
          </a:xfrm>
          <a:prstGeom prst="rect">
            <a:avLst/>
          </a:prstGeom>
        </p:spPr>
      </p:pic>
    </p:spTree>
    <p:extLst>
      <p:ext uri="{BB962C8B-B14F-4D97-AF65-F5344CB8AC3E}">
        <p14:creationId xmlns:p14="http://schemas.microsoft.com/office/powerpoint/2010/main" val="403728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448B3-954E-8B53-67EC-77F1E4B6BB06}"/>
              </a:ext>
            </a:extLst>
          </p:cNvPr>
          <p:cNvSpPr>
            <a:spLocks noGrp="1"/>
          </p:cNvSpPr>
          <p:nvPr>
            <p:ph type="title"/>
          </p:nvPr>
        </p:nvSpPr>
        <p:spPr>
          <a:xfrm>
            <a:off x="490306" y="2166217"/>
            <a:ext cx="4798668" cy="1616074"/>
          </a:xfrm>
        </p:spPr>
        <p:txBody>
          <a:bodyPr/>
          <a:lstStyle/>
          <a:p>
            <a:r>
              <a:rPr lang="en-US" sz="5400" dirty="0"/>
              <a:t>How are you </a:t>
            </a:r>
            <a:br>
              <a:rPr lang="en-US" sz="5400" dirty="0"/>
            </a:br>
            <a:r>
              <a:rPr lang="en-US" sz="5400" dirty="0"/>
              <a:t>today?</a:t>
            </a:r>
            <a:br>
              <a:rPr lang="en-US" dirty="0"/>
            </a:br>
            <a:endParaRPr lang="en-US" dirty="0"/>
          </a:p>
        </p:txBody>
      </p:sp>
    </p:spTree>
    <p:extLst>
      <p:ext uri="{BB962C8B-B14F-4D97-AF65-F5344CB8AC3E}">
        <p14:creationId xmlns:p14="http://schemas.microsoft.com/office/powerpoint/2010/main" val="360107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E0CF4A-6DC3-81C1-3C07-AB3CCDC48774}"/>
              </a:ext>
            </a:extLst>
          </p:cNvPr>
          <p:cNvSpPr>
            <a:spLocks noGrp="1"/>
          </p:cNvSpPr>
          <p:nvPr>
            <p:ph type="body" sz="quarter" idx="12"/>
          </p:nvPr>
        </p:nvSpPr>
        <p:spPr>
          <a:xfrm>
            <a:off x="311886" y="920841"/>
            <a:ext cx="4605802" cy="5016318"/>
          </a:xfrm>
        </p:spPr>
        <p:txBody>
          <a:bodyPr/>
          <a:lstStyle/>
          <a:p>
            <a:pPr marL="0" indent="0">
              <a:buNone/>
            </a:pPr>
            <a:r>
              <a:rPr lang="en-GB" sz="2800" dirty="0">
                <a:effectLst/>
                <a:latin typeface="Arial MT"/>
                <a:ea typeface="Arial MT"/>
                <a:cs typeface="Arial MT"/>
              </a:rPr>
              <a:t>In this resource we are using the term ‘carer’ to describe a person carrying out care and support functions. This could be where the care and support is being undertaken by a paid or unpaid carer, a care worker, a personal assistant or support worker.</a:t>
            </a:r>
          </a:p>
          <a:p>
            <a:endParaRPr lang="en-GB" dirty="0"/>
          </a:p>
        </p:txBody>
      </p:sp>
    </p:spTree>
    <p:extLst>
      <p:ext uri="{BB962C8B-B14F-4D97-AF65-F5344CB8AC3E}">
        <p14:creationId xmlns:p14="http://schemas.microsoft.com/office/powerpoint/2010/main" val="293251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What are ‘soft signs’ of deterioration?</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10863496" cy="3037627"/>
          </a:xfrm>
        </p:spPr>
        <p:txBody>
          <a:bodyPr/>
          <a:lstStyle/>
          <a:p>
            <a:pPr marL="0" indent="0">
              <a:buNone/>
            </a:pPr>
            <a:r>
              <a:rPr lang="en-US" dirty="0"/>
              <a:t>You may recognise ‘soft signs’ in someone you know</a:t>
            </a:r>
            <a:br>
              <a:rPr lang="en-US" dirty="0"/>
            </a:br>
            <a:endParaRPr lang="en-US" dirty="0"/>
          </a:p>
          <a:p>
            <a:pPr>
              <a:spcBef>
                <a:spcPts val="0"/>
              </a:spcBef>
            </a:pPr>
            <a:r>
              <a:rPr lang="en-US" sz="1800" dirty="0">
                <a:solidFill>
                  <a:schemeClr val="tx1"/>
                </a:solidFill>
                <a:effectLst/>
                <a:latin typeface="Arial" panose="020B0604020202020204" pitchFamily="34" charset="0"/>
                <a:ea typeface="Arial MT"/>
                <a:cs typeface="Arial MT"/>
              </a:rPr>
              <a:t>Often families, friends and care workers will</a:t>
            </a:r>
            <a:r>
              <a:rPr lang="en-US" sz="1800" spc="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pick up on the</a:t>
            </a:r>
            <a:r>
              <a:rPr lang="en-US" sz="1800" spc="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subtle</a:t>
            </a:r>
            <a:r>
              <a:rPr lang="en-US" sz="1800" spc="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changes in a person’s</a:t>
            </a:r>
            <a:r>
              <a:rPr lang="en-US" sz="1800" spc="5" dirty="0">
                <a:solidFill>
                  <a:schemeClr val="tx1"/>
                </a:solidFill>
                <a:effectLst/>
                <a:latin typeface="Arial" panose="020B0604020202020204" pitchFamily="34" charset="0"/>
                <a:ea typeface="Arial MT"/>
                <a:cs typeface="Arial MT"/>
              </a:rPr>
              <a:t> </a:t>
            </a:r>
            <a:r>
              <a:rPr lang="en-US" sz="1800" dirty="0" err="1">
                <a:solidFill>
                  <a:schemeClr val="tx1"/>
                </a:solidFill>
                <a:effectLst/>
                <a:latin typeface="Arial" panose="020B0604020202020204" pitchFamily="34" charset="0"/>
                <a:ea typeface="Arial MT"/>
                <a:cs typeface="Arial MT"/>
              </a:rPr>
              <a:t>behaviour</a:t>
            </a:r>
            <a:r>
              <a:rPr lang="en-US" sz="1800" dirty="0">
                <a:solidFill>
                  <a:schemeClr val="tx1"/>
                </a:solidFill>
                <a:effectLst/>
                <a:latin typeface="Arial" panose="020B0604020202020204" pitchFamily="34" charset="0"/>
                <a:ea typeface="Arial MT"/>
                <a:cs typeface="Arial MT"/>
              </a:rPr>
              <a:t>,</a:t>
            </a:r>
            <a:r>
              <a:rPr lang="en-US" sz="1800" spc="18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manner,</a:t>
            </a:r>
            <a:r>
              <a:rPr lang="en-US" sz="1800" spc="38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or</a:t>
            </a:r>
            <a:r>
              <a:rPr lang="en-US" sz="1800" spc="14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appearance.</a:t>
            </a:r>
            <a:r>
              <a:rPr lang="en-US" sz="1800" spc="-55" dirty="0">
                <a:solidFill>
                  <a:schemeClr val="tx1"/>
                </a:solidFill>
                <a:effectLst/>
                <a:latin typeface="Arial" panose="020B0604020202020204" pitchFamily="34" charset="0"/>
                <a:ea typeface="Arial MT"/>
                <a:cs typeface="Arial MT"/>
              </a:rPr>
              <a:t> </a:t>
            </a:r>
            <a:br>
              <a:rPr lang="en-US" sz="1800" dirty="0">
                <a:solidFill>
                  <a:schemeClr val="tx1"/>
                </a:solidFill>
                <a:effectLst/>
                <a:latin typeface="Arial" panose="020B0604020202020204" pitchFamily="34" charset="0"/>
                <a:ea typeface="Arial MT"/>
                <a:cs typeface="Arial MT"/>
              </a:rPr>
            </a:br>
            <a:endParaRPr lang="en-GB" sz="1800" dirty="0">
              <a:solidFill>
                <a:schemeClr val="tx1"/>
              </a:solidFill>
              <a:effectLst/>
              <a:latin typeface="Arial MT"/>
              <a:ea typeface="Arial MT"/>
              <a:cs typeface="Arial MT"/>
            </a:endParaRPr>
          </a:p>
          <a:p>
            <a:pPr>
              <a:lnSpc>
                <a:spcPct val="101000"/>
              </a:lnSpc>
              <a:spcBef>
                <a:spcPts val="0"/>
              </a:spcBef>
              <a:tabLst>
                <a:tab pos="481330" algn="l"/>
              </a:tabLst>
            </a:pPr>
            <a:r>
              <a:rPr lang="en-US" sz="1800" dirty="0">
                <a:solidFill>
                  <a:schemeClr val="tx1"/>
                </a:solidFill>
                <a:effectLst/>
                <a:latin typeface="Arial" panose="020B0604020202020204" pitchFamily="34" charset="0"/>
                <a:ea typeface="Arial MT"/>
                <a:cs typeface="Arial MT"/>
              </a:rPr>
              <a:t>They</a:t>
            </a:r>
            <a:r>
              <a:rPr lang="en-US" sz="1800" spc="6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are</a:t>
            </a:r>
            <a:r>
              <a:rPr lang="en-US" sz="1800" spc="3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the</a:t>
            </a:r>
            <a:r>
              <a:rPr lang="en-US" sz="1800" spc="1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early</a:t>
            </a:r>
            <a:r>
              <a:rPr lang="en-US" sz="1800" spc="6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indicators</a:t>
            </a:r>
            <a:r>
              <a:rPr lang="en-US" sz="1800" spc="5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that</a:t>
            </a:r>
            <a:r>
              <a:rPr lang="en-US" sz="1800" spc="17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someone</a:t>
            </a:r>
            <a:r>
              <a:rPr lang="en-US" sz="1800" spc="-7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may</a:t>
            </a:r>
            <a:r>
              <a:rPr lang="en-US" sz="1800" spc="15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be</a:t>
            </a:r>
            <a:r>
              <a:rPr lang="en-US" sz="1800" spc="1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becoming</a:t>
            </a:r>
            <a:r>
              <a:rPr lang="en-US" sz="1800" spc="13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unwell. Therefore,</a:t>
            </a:r>
            <a:r>
              <a:rPr lang="en-US" sz="1800" spc="-105" dirty="0">
                <a:solidFill>
                  <a:schemeClr val="tx1"/>
                </a:solidFill>
                <a:effectLst/>
                <a:latin typeface="Arial" panose="020B0604020202020204" pitchFamily="34" charset="0"/>
                <a:ea typeface="Arial MT"/>
                <a:cs typeface="Arial MT"/>
              </a:rPr>
              <a:t> </a:t>
            </a:r>
            <a:r>
              <a:rPr lang="en-US" sz="1800" spc="-105" dirty="0">
                <a:solidFill>
                  <a:schemeClr val="tx1"/>
                </a:solidFill>
                <a:latin typeface="Arial" panose="020B0604020202020204" pitchFamily="34" charset="0"/>
                <a:ea typeface="Arial MT"/>
                <a:cs typeface="Arial MT"/>
              </a:rPr>
              <a:t>their</a:t>
            </a:r>
            <a:r>
              <a:rPr lang="en-US" sz="1800" spc="17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concerns</a:t>
            </a:r>
            <a:r>
              <a:rPr lang="en-US" sz="1800" spc="5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should</a:t>
            </a:r>
            <a:r>
              <a:rPr lang="en-US" sz="1800" spc="25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always </a:t>
            </a:r>
            <a:r>
              <a:rPr lang="en-US" sz="1800" spc="-47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be</a:t>
            </a:r>
            <a:r>
              <a:rPr lang="en-US" sz="1800" spc="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taken</a:t>
            </a:r>
            <a:r>
              <a:rPr lang="en-US" sz="1800" spc="-5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seriously,</a:t>
            </a:r>
            <a:r>
              <a:rPr lang="en-US" sz="1800" spc="-1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even</a:t>
            </a:r>
            <a:r>
              <a:rPr lang="en-US" sz="1800" spc="-4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if</a:t>
            </a:r>
            <a:r>
              <a:rPr lang="en-US" sz="1800" spc="6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you</a:t>
            </a:r>
            <a:r>
              <a:rPr lang="en-US" sz="1800" spc="-4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think</a:t>
            </a:r>
            <a:r>
              <a:rPr lang="en-US" sz="1800" spc="14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the</a:t>
            </a:r>
            <a:r>
              <a:rPr lang="en-US" sz="1800" spc="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person</a:t>
            </a:r>
            <a:r>
              <a:rPr lang="en-US" sz="1800" spc="-13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is</a:t>
            </a:r>
            <a:r>
              <a:rPr lang="en-US" sz="1800" spc="5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fine.</a:t>
            </a:r>
            <a:br>
              <a:rPr lang="en-US" sz="1800" dirty="0">
                <a:solidFill>
                  <a:schemeClr val="tx1"/>
                </a:solidFill>
                <a:effectLst/>
                <a:latin typeface="Arial" panose="020B0604020202020204" pitchFamily="34" charset="0"/>
                <a:ea typeface="Arial MT"/>
                <a:cs typeface="Arial MT"/>
              </a:rPr>
            </a:br>
            <a:endParaRPr lang="en-GB" sz="1800" dirty="0">
              <a:solidFill>
                <a:schemeClr val="tx1"/>
              </a:solidFill>
              <a:effectLst/>
              <a:latin typeface="Arial MT"/>
              <a:ea typeface="Arial MT"/>
              <a:cs typeface="Arial MT"/>
            </a:endParaRPr>
          </a:p>
          <a:p>
            <a:pPr>
              <a:lnSpc>
                <a:spcPct val="101000"/>
              </a:lnSpc>
              <a:spcBef>
                <a:spcPts val="0"/>
              </a:spcBef>
              <a:tabLst>
                <a:tab pos="481330" algn="l"/>
              </a:tabLst>
            </a:pPr>
            <a:r>
              <a:rPr lang="en-US" sz="1800" spc="-25" dirty="0">
                <a:solidFill>
                  <a:schemeClr val="tx1"/>
                </a:solidFill>
                <a:effectLst/>
                <a:latin typeface="Arial" panose="020B0604020202020204" pitchFamily="34" charset="0"/>
                <a:ea typeface="Arial MT"/>
                <a:cs typeface="Arial MT"/>
              </a:rPr>
              <a:t>Sometimes</a:t>
            </a:r>
            <a:r>
              <a:rPr lang="en-US" sz="180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it</a:t>
            </a:r>
            <a:r>
              <a:rPr lang="en-US" sz="1800" spc="-7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can</a:t>
            </a:r>
            <a:r>
              <a:rPr lang="en-US" sz="1800" spc="-10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be</a:t>
            </a:r>
            <a:r>
              <a:rPr lang="en-US" sz="1800" spc="-1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obvious</a:t>
            </a:r>
            <a:r>
              <a:rPr lang="en-US" sz="180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that</a:t>
            </a:r>
            <a:r>
              <a:rPr lang="en-US" sz="1800" spc="-7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someone</a:t>
            </a:r>
            <a:r>
              <a:rPr lang="en-US" sz="1800" spc="-10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is</a:t>
            </a:r>
            <a:r>
              <a:rPr lang="en-US" sz="1800" spc="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unwell,</a:t>
            </a:r>
            <a:r>
              <a:rPr lang="en-US" sz="1800" spc="24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but</a:t>
            </a:r>
            <a:r>
              <a:rPr lang="en-US" sz="1800" spc="10"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at</a:t>
            </a:r>
            <a:r>
              <a:rPr lang="en-US" sz="1800" spc="-65" dirty="0">
                <a:solidFill>
                  <a:schemeClr val="tx1"/>
                </a:solidFill>
                <a:effectLst/>
                <a:latin typeface="Arial" panose="020B0604020202020204" pitchFamily="34" charset="0"/>
                <a:ea typeface="Arial MT"/>
                <a:cs typeface="Arial MT"/>
              </a:rPr>
              <a:t> </a:t>
            </a:r>
            <a:r>
              <a:rPr lang="en-US" sz="1800" spc="-25" dirty="0">
                <a:solidFill>
                  <a:schemeClr val="tx1"/>
                </a:solidFill>
                <a:effectLst/>
                <a:latin typeface="Arial" panose="020B0604020202020204" pitchFamily="34" charset="0"/>
                <a:ea typeface="Arial MT"/>
                <a:cs typeface="Arial MT"/>
              </a:rPr>
              <a:t>other</a:t>
            </a:r>
            <a:r>
              <a:rPr lang="en-US" sz="1800" spc="-10" dirty="0">
                <a:solidFill>
                  <a:schemeClr val="tx1"/>
                </a:solidFill>
                <a:effectLst/>
                <a:latin typeface="Arial" panose="020B0604020202020204" pitchFamily="34" charset="0"/>
                <a:ea typeface="Arial MT"/>
                <a:cs typeface="Arial MT"/>
              </a:rPr>
              <a:t> </a:t>
            </a:r>
            <a:r>
              <a:rPr lang="en-US" sz="1800" spc="-20" dirty="0">
                <a:solidFill>
                  <a:schemeClr val="tx1"/>
                </a:solidFill>
                <a:effectLst/>
                <a:latin typeface="Arial" panose="020B0604020202020204" pitchFamily="34" charset="0"/>
                <a:ea typeface="Arial MT"/>
                <a:cs typeface="Arial MT"/>
              </a:rPr>
              <a:t>times it might</a:t>
            </a:r>
            <a:r>
              <a:rPr lang="en-US" sz="1800" spc="8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be</a:t>
            </a:r>
            <a:r>
              <a:rPr lang="en-US" sz="1800" spc="-20"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much</a:t>
            </a:r>
            <a:r>
              <a:rPr lang="en-US" sz="1800" spc="4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harder</a:t>
            </a:r>
            <a:r>
              <a:rPr lang="en-US" sz="1800" spc="-9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to</a:t>
            </a:r>
            <a:r>
              <a:rPr lang="en-US" sz="1800" spc="-25" dirty="0">
                <a:solidFill>
                  <a:schemeClr val="tx1"/>
                </a:solidFill>
                <a:effectLst/>
                <a:latin typeface="Arial" panose="020B0604020202020204" pitchFamily="34" charset="0"/>
                <a:ea typeface="Arial MT"/>
                <a:cs typeface="Arial MT"/>
              </a:rPr>
              <a:t> </a:t>
            </a:r>
            <a:r>
              <a:rPr lang="en-US" sz="1800" dirty="0">
                <a:solidFill>
                  <a:schemeClr val="tx1"/>
                </a:solidFill>
                <a:effectLst/>
                <a:latin typeface="Arial" panose="020B0604020202020204" pitchFamily="34" charset="0"/>
                <a:ea typeface="Arial MT"/>
                <a:cs typeface="Arial MT"/>
              </a:rPr>
              <a:t>spot</a:t>
            </a:r>
            <a:r>
              <a:rPr lang="en-US" sz="1800" dirty="0">
                <a:effectLst/>
                <a:latin typeface="Arial" panose="020B0604020202020204" pitchFamily="34" charset="0"/>
                <a:ea typeface="Arial MT"/>
                <a:cs typeface="Arial MT"/>
              </a:rPr>
              <a:t>.</a:t>
            </a:r>
            <a:endParaRPr lang="en-GB" sz="1800" dirty="0">
              <a:effectLst/>
              <a:latin typeface="Arial MT"/>
              <a:ea typeface="Arial MT"/>
              <a:cs typeface="Arial MT"/>
            </a:endParaRPr>
          </a:p>
        </p:txBody>
      </p:sp>
      <p:sp>
        <p:nvSpPr>
          <p:cNvPr id="16" name="TextBox 15">
            <a:extLst>
              <a:ext uri="{FF2B5EF4-FFF2-40B4-BE49-F238E27FC236}">
                <a16:creationId xmlns:a16="http://schemas.microsoft.com/office/drawing/2014/main" id="{9769EBDC-D124-3BD8-BB2D-FE55F9096FEF}"/>
              </a:ext>
            </a:extLst>
          </p:cNvPr>
          <p:cNvSpPr txBox="1"/>
          <p:nvPr/>
        </p:nvSpPr>
        <p:spPr>
          <a:xfrm>
            <a:off x="376006" y="5183806"/>
            <a:ext cx="6630970" cy="369332"/>
          </a:xfrm>
          <a:prstGeom prst="rect">
            <a:avLst/>
          </a:prstGeom>
          <a:solidFill>
            <a:srgbClr val="BA0C2F"/>
          </a:solidFill>
        </p:spPr>
        <p:txBody>
          <a:bodyPr wrap="square" rtlCol="0">
            <a:spAutoFit/>
          </a:bodyPr>
          <a:lstStyle/>
          <a:p>
            <a:r>
              <a:rPr lang="en-GB" sz="1800" b="1" dirty="0">
                <a:solidFill>
                  <a:schemeClr val="bg1"/>
                </a:solidFill>
                <a:effectLst/>
                <a:latin typeface="Arial" panose="020B0604020202020204" pitchFamily="34" charset="0"/>
                <a:ea typeface="Arial MT"/>
                <a:cs typeface="Arial MT"/>
              </a:rPr>
              <a:t> It’s important to understand what is usual for the person.</a:t>
            </a:r>
            <a:endParaRPr lang="en-GB" sz="1800" dirty="0">
              <a:solidFill>
                <a:schemeClr val="bg1"/>
              </a:solidFill>
              <a:effectLst/>
              <a:latin typeface="Arial MT"/>
              <a:ea typeface="Arial MT"/>
              <a:cs typeface="Arial MT"/>
            </a:endParaRPr>
          </a:p>
        </p:txBody>
      </p:sp>
    </p:spTree>
    <p:extLst>
      <p:ext uri="{BB962C8B-B14F-4D97-AF65-F5344CB8AC3E}">
        <p14:creationId xmlns:p14="http://schemas.microsoft.com/office/powerpoint/2010/main" val="47287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6A198-C060-7B7D-73BB-D3700D38160D}"/>
              </a:ext>
            </a:extLst>
          </p:cNvPr>
          <p:cNvSpPr>
            <a:spLocks noGrp="1"/>
          </p:cNvSpPr>
          <p:nvPr>
            <p:ph type="body" sz="quarter" idx="11"/>
          </p:nvPr>
        </p:nvSpPr>
        <p:spPr>
          <a:xfrm>
            <a:off x="490304" y="2469345"/>
            <a:ext cx="11161224" cy="1919310"/>
          </a:xfrm>
        </p:spPr>
        <p:txBody>
          <a:bodyPr/>
          <a:lstStyle/>
          <a:p>
            <a:pPr marL="0" lvl="0" indent="0">
              <a:spcBef>
                <a:spcPts val="1590"/>
              </a:spcBef>
              <a:spcAft>
                <a:spcPts val="0"/>
              </a:spcAft>
              <a:buNone/>
              <a:tabLst>
                <a:tab pos="504190" algn="l"/>
              </a:tabLst>
            </a:pPr>
            <a:endParaRPr lang="en-GB" sz="1800" dirty="0">
              <a:effectLst/>
              <a:latin typeface="Arial MT"/>
              <a:ea typeface="Arial MT"/>
              <a:cs typeface="Arial MT"/>
            </a:endParaRPr>
          </a:p>
          <a:p>
            <a:endParaRPr lang="en-US" dirty="0"/>
          </a:p>
        </p:txBody>
      </p:sp>
      <p:sp>
        <p:nvSpPr>
          <p:cNvPr id="3" name="Title 2">
            <a:extLst>
              <a:ext uri="{FF2B5EF4-FFF2-40B4-BE49-F238E27FC236}">
                <a16:creationId xmlns:a16="http://schemas.microsoft.com/office/drawing/2014/main" id="{6C295A37-6CDA-3121-D5EA-99FA824B5290}"/>
              </a:ext>
            </a:extLst>
          </p:cNvPr>
          <p:cNvSpPr>
            <a:spLocks noGrp="1"/>
          </p:cNvSpPr>
          <p:nvPr>
            <p:ph type="title"/>
          </p:nvPr>
        </p:nvSpPr>
        <p:spPr/>
        <p:txBody>
          <a:bodyPr/>
          <a:lstStyle/>
          <a:p>
            <a:r>
              <a:rPr lang="en-US" dirty="0"/>
              <a:t>‘Soft signs’ of pain</a:t>
            </a:r>
          </a:p>
        </p:txBody>
      </p:sp>
      <p:sp>
        <p:nvSpPr>
          <p:cNvPr id="4" name="Text Placeholder 3">
            <a:extLst>
              <a:ext uri="{FF2B5EF4-FFF2-40B4-BE49-F238E27FC236}">
                <a16:creationId xmlns:a16="http://schemas.microsoft.com/office/drawing/2014/main" id="{E23A3F94-3AF5-6526-10A4-29652960D64E}"/>
              </a:ext>
            </a:extLst>
          </p:cNvPr>
          <p:cNvSpPr>
            <a:spLocks noGrp="1"/>
          </p:cNvSpPr>
          <p:nvPr>
            <p:ph type="body" sz="quarter" idx="12"/>
          </p:nvPr>
        </p:nvSpPr>
        <p:spPr>
          <a:xfrm>
            <a:off x="490304" y="1351028"/>
            <a:ext cx="10863496" cy="4229965"/>
          </a:xfrm>
        </p:spPr>
        <p:txBody>
          <a:bodyPr/>
          <a:lstStyle/>
          <a:p>
            <a:pPr marL="0" indent="0">
              <a:lnSpc>
                <a:spcPct val="100000"/>
              </a:lnSpc>
              <a:spcBef>
                <a:spcPts val="0"/>
              </a:spcBef>
              <a:buNone/>
            </a:pPr>
            <a:r>
              <a:rPr lang="en-US" sz="1800" dirty="0">
                <a:solidFill>
                  <a:schemeClr val="tx1"/>
                </a:solidFill>
                <a:effectLst/>
                <a:latin typeface="Arial" panose="020B0604020202020204" pitchFamily="34" charset="0"/>
                <a:ea typeface="Arial MT"/>
                <a:cs typeface="Arial" panose="020B0604020202020204" pitchFamily="34" charset="0"/>
              </a:rPr>
              <a:t>People with a learning disability feel pain as much as people without a learning disability. However, their pain is often missed, particularly if the person cannot communicate their pain. People with a learning disability may not understand what their symptoms mean. </a:t>
            </a:r>
          </a:p>
          <a:p>
            <a:pPr marL="0" indent="0">
              <a:lnSpc>
                <a:spcPct val="100000"/>
              </a:lnSpc>
              <a:spcBef>
                <a:spcPts val="0"/>
              </a:spcBef>
              <a:buNone/>
            </a:pPr>
            <a:endParaRPr lang="en-GB"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spcAft>
                <a:spcPts val="600"/>
              </a:spcAft>
              <a:buNone/>
            </a:pPr>
            <a:r>
              <a:rPr lang="en-US" sz="1800" dirty="0">
                <a:solidFill>
                  <a:schemeClr val="tx1"/>
                </a:solidFill>
                <a:effectLst/>
                <a:latin typeface="Arial" panose="020B0604020202020204" pitchFamily="34" charset="0"/>
                <a:ea typeface="Arial MT"/>
                <a:cs typeface="Arial" panose="020B0604020202020204" pitchFamily="34" charset="0"/>
              </a:rPr>
              <a:t>People in pain may have a change in their </a:t>
            </a:r>
            <a:r>
              <a:rPr lang="en-US" sz="1800" dirty="0" err="1">
                <a:solidFill>
                  <a:schemeClr val="tx1"/>
                </a:solidFill>
                <a:effectLst/>
                <a:latin typeface="Arial" panose="020B0604020202020204" pitchFamily="34" charset="0"/>
                <a:ea typeface="Arial MT"/>
                <a:cs typeface="Arial" panose="020B0604020202020204" pitchFamily="34" charset="0"/>
              </a:rPr>
              <a:t>behaviour</a:t>
            </a:r>
            <a:r>
              <a:rPr lang="en-US" sz="1800" dirty="0">
                <a:solidFill>
                  <a:schemeClr val="tx1"/>
                </a:solidFill>
                <a:effectLst/>
                <a:latin typeface="Arial" panose="020B0604020202020204" pitchFamily="34" charset="0"/>
                <a:ea typeface="Arial MT"/>
                <a:cs typeface="Arial" panose="020B0604020202020204" pitchFamily="34" charset="0"/>
              </a:rPr>
              <a:t>. They may:</a:t>
            </a:r>
            <a:endParaRPr lang="en-GB" sz="1800" dirty="0">
              <a:solidFill>
                <a:schemeClr val="tx1"/>
              </a:solidFill>
              <a:effectLst/>
              <a:latin typeface="Arial" panose="020B0604020202020204" pitchFamily="34" charset="0"/>
              <a:ea typeface="Arial MT"/>
              <a:cs typeface="Arial" panose="020B0604020202020204" pitchFamily="34" charset="0"/>
            </a:endParaRP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be more quiet than usual or appear to be more </a:t>
            </a:r>
            <a:r>
              <a:rPr lang="en-GB" sz="1800" dirty="0">
                <a:solidFill>
                  <a:schemeClr val="tx1"/>
                </a:solidFill>
                <a:effectLst/>
                <a:latin typeface="Arial" panose="020B0604020202020204" pitchFamily="34" charset="0"/>
                <a:ea typeface="Arial MT"/>
                <a:cs typeface="Arial" panose="020B0604020202020204" pitchFamily="34" charset="0"/>
              </a:rPr>
              <a:t>agitated</a:t>
            </a: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be more irritable or tearful</a:t>
            </a:r>
            <a:endParaRPr lang="en-GB" sz="1800" dirty="0">
              <a:solidFill>
                <a:schemeClr val="tx1"/>
              </a:solidFill>
              <a:effectLst/>
              <a:latin typeface="Arial" panose="020B0604020202020204" pitchFamily="34" charset="0"/>
              <a:ea typeface="Arial MT"/>
              <a:cs typeface="Arial" panose="020B0604020202020204" pitchFamily="34" charset="0"/>
            </a:endParaRP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not be able to sleep</a:t>
            </a:r>
            <a:endParaRPr lang="en-GB" sz="1800" dirty="0">
              <a:solidFill>
                <a:schemeClr val="tx1"/>
              </a:solidFill>
              <a:effectLst/>
              <a:latin typeface="Arial" panose="020B0604020202020204" pitchFamily="34" charset="0"/>
              <a:ea typeface="Arial MT"/>
              <a:cs typeface="Arial" panose="020B0604020202020204" pitchFamily="34" charset="0"/>
            </a:endParaRP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be reluctant to move</a:t>
            </a:r>
            <a:endParaRPr lang="en-GB" sz="1800" dirty="0">
              <a:solidFill>
                <a:schemeClr val="tx1"/>
              </a:solidFill>
              <a:effectLst/>
              <a:latin typeface="Arial" panose="020B0604020202020204" pitchFamily="34" charset="0"/>
              <a:ea typeface="Arial MT"/>
              <a:cs typeface="Arial" panose="020B0604020202020204" pitchFamily="34" charset="0"/>
            </a:endParaRPr>
          </a:p>
          <a:p>
            <a:pPr>
              <a:lnSpc>
                <a:spcPct val="100000"/>
              </a:lnSpc>
              <a:spcBef>
                <a:spcPts val="0"/>
              </a:spcBef>
              <a:spcAft>
                <a:spcPts val="600"/>
              </a:spcAft>
            </a:pPr>
            <a:r>
              <a:rPr lang="en-US" sz="1800" dirty="0">
                <a:solidFill>
                  <a:schemeClr val="tx1"/>
                </a:solidFill>
                <a:effectLst/>
                <a:latin typeface="Arial" panose="020B0604020202020204" pitchFamily="34" charset="0"/>
                <a:ea typeface="Arial MT"/>
                <a:cs typeface="Arial" panose="020B0604020202020204" pitchFamily="34" charset="0"/>
              </a:rPr>
              <a:t>be restless</a:t>
            </a:r>
            <a:endParaRPr lang="en-GB"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endParaRPr lang="en-US" sz="1800" dirty="0">
              <a:solidFill>
                <a:schemeClr val="tx1"/>
              </a:solidFill>
              <a:effectLst/>
              <a:latin typeface="Arial" panose="020B0604020202020204" pitchFamily="34" charset="0"/>
              <a:ea typeface="Arial MT"/>
              <a:cs typeface="Arial" panose="020B0604020202020204" pitchFamily="34" charset="0"/>
            </a:endParaRPr>
          </a:p>
          <a:p>
            <a:pPr marL="0" indent="0">
              <a:lnSpc>
                <a:spcPct val="100000"/>
              </a:lnSpc>
              <a:spcBef>
                <a:spcPts val="0"/>
              </a:spcBef>
              <a:buNone/>
            </a:pPr>
            <a:r>
              <a:rPr lang="en-GB" sz="1800" dirty="0">
                <a:solidFill>
                  <a:schemeClr val="tx1"/>
                </a:solidFill>
                <a:effectLst/>
                <a:latin typeface="Arial" panose="020B0604020202020204" pitchFamily="34" charset="0"/>
                <a:cs typeface="Arial" panose="020B0604020202020204" pitchFamily="34" charset="0"/>
              </a:rPr>
              <a:t>People may experience pain and show distress in different ways.</a:t>
            </a:r>
            <a:endParaRPr lang="en-US" sz="1800" dirty="0">
              <a:solidFill>
                <a:schemeClr val="tx1"/>
              </a:solidFill>
              <a:effectLst/>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4275032073"/>
      </p:ext>
    </p:extLst>
  </p:cSld>
  <p:clrMapOvr>
    <a:masterClrMapping/>
  </p:clrMapOvr>
</p:sld>
</file>

<file path=ppt/theme/theme1.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298A85892E674FB1276068502D0146" ma:contentTypeVersion="20" ma:contentTypeDescription="Create a new document." ma:contentTypeScope="" ma:versionID="2209919254e8e5e6e2aa203c1eb4695d">
  <xsd:schema xmlns:xsd="http://www.w3.org/2001/XMLSchema" xmlns:xs="http://www.w3.org/2001/XMLSchema" xmlns:p="http://schemas.microsoft.com/office/2006/metadata/properties" xmlns:ns1="http://schemas.microsoft.com/sharepoint/v3" xmlns:ns2="44ccd035-f28d-4601-a828-5a91c4cde5c4" xmlns:ns3="a0f7d661-22f8-46eb-b0fd-84d32385946e" targetNamespace="http://schemas.microsoft.com/office/2006/metadata/properties" ma:root="true" ma:fieldsID="612aeeb8e6c2ace7229925be8ec5a689" ns1:_="" ns2:_="" ns3:_="">
    <xsd:import namespace="http://schemas.microsoft.com/sharepoint/v3"/>
    <xsd:import namespace="44ccd035-f28d-4601-a828-5a91c4cde5c4"/>
    <xsd:import namespace="a0f7d661-22f8-46eb-b0fd-84d3238594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cd035-f28d-4601-a828-5a91c4cde5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f7d661-22f8-46eb-b0fd-84d3238594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382f5b-935c-467a-8e06-80bba9d1a7a0}" ma:internalName="TaxCatchAll" ma:showField="CatchAllData" ma:web="a0f7d661-22f8-46eb-b0fd-84d3238594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4ccd035-f28d-4601-a828-5a91c4cde5c4">
      <Terms xmlns="http://schemas.microsoft.com/office/infopath/2007/PartnerControls"/>
    </lcf76f155ced4ddcb4097134ff3c332f>
    <_ip_UnifiedCompliancePolicyProperties xmlns="http://schemas.microsoft.com/sharepoint/v3" xsi:nil="true"/>
    <TaxCatchAll xmlns="a0f7d661-22f8-46eb-b0fd-84d32385946e" xsi:nil="true"/>
  </documentManagement>
</p:properties>
</file>

<file path=customXml/itemProps1.xml><?xml version="1.0" encoding="utf-8"?>
<ds:datastoreItem xmlns:ds="http://schemas.openxmlformats.org/officeDocument/2006/customXml" ds:itemID="{8410D1FD-BA9E-4D46-BF03-39566C04B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ccd035-f28d-4601-a828-5a91c4cde5c4"/>
    <ds:schemaRef ds:uri="a0f7d661-22f8-46eb-b0fd-84d3238594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D22D14-C330-4268-A4BB-80AF439BEBFE}">
  <ds:schemaRefs>
    <ds:schemaRef ds:uri="http://schemas.microsoft.com/sharepoint/v3/contenttype/forms"/>
  </ds:schemaRefs>
</ds:datastoreItem>
</file>

<file path=customXml/itemProps3.xml><?xml version="1.0" encoding="utf-8"?>
<ds:datastoreItem xmlns:ds="http://schemas.openxmlformats.org/officeDocument/2006/customXml" ds:itemID="{23BAA160-90DE-4493-B4B0-7873C86788D4}">
  <ds:schemaRefs>
    <ds:schemaRef ds:uri="http://schemas.microsoft.com/office/2006/metadata/properties"/>
    <ds:schemaRef ds:uri="http://schemas.microsoft.com/office/infopath/2007/PartnerControls"/>
    <ds:schemaRef ds:uri="http://schemas.microsoft.com/sharepoint/v3"/>
    <ds:schemaRef ds:uri="44ccd035-f28d-4601-a828-5a91c4cde5c4"/>
    <ds:schemaRef ds:uri="a0f7d661-22f8-46eb-b0fd-84d32385946e"/>
  </ds:schemaRefs>
</ds:datastoreItem>
</file>

<file path=docProps/app.xml><?xml version="1.0" encoding="utf-8"?>
<Properties xmlns="http://schemas.openxmlformats.org/officeDocument/2006/extended-properties" xmlns:vt="http://schemas.openxmlformats.org/officeDocument/2006/docPropsVTypes">
  <Template>Office Theme</Template>
  <TotalTime>3255</TotalTime>
  <Words>3513</Words>
  <Application>Microsoft Office PowerPoint</Application>
  <PresentationFormat>Widescreen</PresentationFormat>
  <Paragraphs>278</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Arial MT</vt:lpstr>
      <vt:lpstr>Calibri</vt:lpstr>
      <vt:lpstr>Wingdings</vt:lpstr>
      <vt:lpstr>Content slides</vt:lpstr>
      <vt:lpstr>Bespoke title slides</vt:lpstr>
      <vt:lpstr>Signs that someone may be unwell and what to do  RESTORE2 mini </vt:lpstr>
      <vt:lpstr>Our plan for the session </vt:lpstr>
      <vt:lpstr>Session outline</vt:lpstr>
      <vt:lpstr>After the session we will send you: </vt:lpstr>
      <vt:lpstr>Virtual housekeeping</vt:lpstr>
      <vt:lpstr>How are you  today? </vt:lpstr>
      <vt:lpstr>PowerPoint Presentation</vt:lpstr>
      <vt:lpstr>What are ‘soft signs’ of deterioration?</vt:lpstr>
      <vt:lpstr>‘Soft signs’ of pain</vt:lpstr>
      <vt:lpstr>Examples of ‘soft signs’</vt:lpstr>
      <vt:lpstr>When we say deterioration, what do we mean? </vt:lpstr>
      <vt:lpstr>Research findings</vt:lpstr>
      <vt:lpstr>What is RESTORE2 mini?</vt:lpstr>
      <vt:lpstr>What is RESTORE2 mini?</vt:lpstr>
      <vt:lpstr>Activity 1: Sharing experience </vt:lpstr>
      <vt:lpstr>The importance of understanding when someone is unwell</vt:lpstr>
      <vt:lpstr>What factors could ensure the best outcome?</vt:lpstr>
      <vt:lpstr>Find out if the person you’re supporting is feeling unwell</vt:lpstr>
      <vt:lpstr>PowerPoint Presentation</vt:lpstr>
      <vt:lpstr>Annual health checks </vt:lpstr>
      <vt:lpstr>Spotting signs of cancer</vt:lpstr>
      <vt:lpstr>Medical emergencies</vt:lpstr>
      <vt:lpstr>Comfort break  (time for a stretch) </vt:lpstr>
      <vt:lpstr>Do you know who to tell if you are worried about someone you care for? </vt:lpstr>
      <vt:lpstr>How could you do this?</vt:lpstr>
      <vt:lpstr>PowerPoint Presentation</vt:lpstr>
      <vt:lpstr>PowerPoint Presentation</vt:lpstr>
      <vt:lpstr>SBARD example: Sarah  </vt:lpstr>
      <vt:lpstr>PowerPoint Presentation</vt:lpstr>
      <vt:lpstr>SBARD example: Ishan  </vt:lpstr>
      <vt:lpstr>Making sure your concerns are taken seriously</vt:lpstr>
      <vt:lpstr>What else should a carer consider?</vt:lpstr>
      <vt:lpstr>Person centered care</vt:lpstr>
      <vt:lpstr>As a carer…</vt:lpstr>
      <vt:lpstr>Advanced care planning</vt:lpstr>
      <vt:lpstr>As a carer…</vt:lpstr>
      <vt:lpstr>Summary</vt:lpstr>
      <vt:lpstr>Evaluation </vt:lpstr>
      <vt:lpstr>Reference list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Carl Laverick</cp:lastModifiedBy>
  <cp:revision>122</cp:revision>
  <dcterms:created xsi:type="dcterms:W3CDTF">2019-11-26T09:38:15Z</dcterms:created>
  <dcterms:modified xsi:type="dcterms:W3CDTF">2023-07-18T15:51:41Z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94113b-ecba-4458-8e2e-fa038bf17a69_Enabled">
    <vt:lpwstr>true</vt:lpwstr>
  </property>
  <property fmtid="{D5CDD505-2E9C-101B-9397-08002B2CF9AE}" pid="3" name="MSIP_Label_f194113b-ecba-4458-8e2e-fa038bf17a69_SetDate">
    <vt:lpwstr>2023-02-23T13:05:40Z</vt:lpwstr>
  </property>
  <property fmtid="{D5CDD505-2E9C-101B-9397-08002B2CF9AE}" pid="4" name="MSIP_Label_f194113b-ecba-4458-8e2e-fa038bf17a69_Method">
    <vt:lpwstr>Standard</vt:lpwstr>
  </property>
  <property fmtid="{D5CDD505-2E9C-101B-9397-08002B2CF9AE}" pid="5" name="MSIP_Label_f194113b-ecba-4458-8e2e-fa038bf17a69_Name">
    <vt:lpwstr>Internal</vt:lpwstr>
  </property>
  <property fmtid="{D5CDD505-2E9C-101B-9397-08002B2CF9AE}" pid="6" name="MSIP_Label_f194113b-ecba-4458-8e2e-fa038bf17a69_SiteId">
    <vt:lpwstr>5c317017-415d-43e6-ada1-7668f9ad3f9f</vt:lpwstr>
  </property>
  <property fmtid="{D5CDD505-2E9C-101B-9397-08002B2CF9AE}" pid="7" name="MSIP_Label_f194113b-ecba-4458-8e2e-fa038bf17a69_ActionId">
    <vt:lpwstr>e3822a2f-288c-45db-975b-06f8178f29e8</vt:lpwstr>
  </property>
  <property fmtid="{D5CDD505-2E9C-101B-9397-08002B2CF9AE}" pid="8" name="MSIP_Label_f194113b-ecba-4458-8e2e-fa038bf17a69_ContentBits">
    <vt:lpwstr>0</vt:lpwstr>
  </property>
  <property fmtid="{D5CDD505-2E9C-101B-9397-08002B2CF9AE}" pid="9" name="ContentTypeId">
    <vt:lpwstr>0x010100FA298A85892E674FB1276068502D0146</vt:lpwstr>
  </property>
  <property fmtid="{D5CDD505-2E9C-101B-9397-08002B2CF9AE}" pid="10" name="MediaServiceImageTags">
    <vt:lpwstr/>
  </property>
</Properties>
</file>